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4"/>
  </p:notesMasterIdLst>
  <p:sldIdLst>
    <p:sldId id="256" r:id="rId2"/>
    <p:sldId id="350" r:id="rId3"/>
    <p:sldId id="582" r:id="rId4"/>
    <p:sldId id="491" r:id="rId5"/>
    <p:sldId id="527" r:id="rId6"/>
    <p:sldId id="537" r:id="rId7"/>
    <p:sldId id="524" r:id="rId8"/>
    <p:sldId id="560" r:id="rId9"/>
    <p:sldId id="523" r:id="rId10"/>
    <p:sldId id="481" r:id="rId11"/>
    <p:sldId id="501" r:id="rId12"/>
    <p:sldId id="480" r:id="rId13"/>
    <p:sldId id="484" r:id="rId14"/>
    <p:sldId id="503" r:id="rId15"/>
    <p:sldId id="563" r:id="rId16"/>
    <p:sldId id="520" r:id="rId17"/>
    <p:sldId id="562" r:id="rId18"/>
    <p:sldId id="564" r:id="rId19"/>
    <p:sldId id="516" r:id="rId20"/>
    <p:sldId id="517" r:id="rId21"/>
    <p:sldId id="518" r:id="rId22"/>
    <p:sldId id="536" r:id="rId23"/>
    <p:sldId id="521" r:id="rId24"/>
    <p:sldId id="519" r:id="rId25"/>
    <p:sldId id="531" r:id="rId26"/>
    <p:sldId id="565" r:id="rId27"/>
    <p:sldId id="506" r:id="rId28"/>
    <p:sldId id="557" r:id="rId29"/>
    <p:sldId id="583" r:id="rId30"/>
    <p:sldId id="507" r:id="rId31"/>
    <p:sldId id="558" r:id="rId32"/>
    <p:sldId id="584" r:id="rId33"/>
    <p:sldId id="510" r:id="rId34"/>
    <p:sldId id="511" r:id="rId35"/>
    <p:sldId id="541" r:id="rId36"/>
    <p:sldId id="566" r:id="rId37"/>
    <p:sldId id="567" r:id="rId38"/>
    <p:sldId id="559" r:id="rId39"/>
    <p:sldId id="568" r:id="rId40"/>
    <p:sldId id="561" r:id="rId41"/>
    <p:sldId id="576" r:id="rId42"/>
    <p:sldId id="577" r:id="rId43"/>
    <p:sldId id="547" r:id="rId44"/>
    <p:sldId id="548" r:id="rId45"/>
    <p:sldId id="549" r:id="rId46"/>
    <p:sldId id="578" r:id="rId47"/>
    <p:sldId id="551" r:id="rId48"/>
    <p:sldId id="552" r:id="rId49"/>
    <p:sldId id="579" r:id="rId50"/>
    <p:sldId id="580" r:id="rId51"/>
    <p:sldId id="553" r:id="rId52"/>
    <p:sldId id="554" r:id="rId5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5266"/>
    <p:restoredTop sz="86428"/>
  </p:normalViewPr>
  <p:slideViewPr>
    <p:cSldViewPr snapToGrid="0" snapToObjects="1">
      <p:cViewPr varScale="1">
        <p:scale>
          <a:sx n="207" d="100"/>
          <a:sy n="207" d="100"/>
        </p:scale>
        <p:origin x="1936" y="160"/>
      </p:cViewPr>
      <p:guideLst/>
    </p:cSldViewPr>
  </p:slideViewPr>
  <p:outlineViewPr>
    <p:cViewPr>
      <p:scale>
        <a:sx n="33" d="100"/>
        <a:sy n="33" d="100"/>
      </p:scale>
      <p:origin x="0" y="-688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D93BB2-0CF2-674C-A455-8A0DAB3DFFE0}" type="datetimeFigureOut">
              <a:rPr lang="en-US" smtClean="0"/>
              <a:t>2/3/22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1B5F32-EE00-0545-A6AA-EA024B23A8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613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2/3/22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5669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2/3/22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446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2/3/22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7823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2/3/22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8123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2/3/22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348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2/3/22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680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2/3/22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864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2/3/22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35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2/3/22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237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2/3/22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2851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2/3/22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619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4E38F9-AF6C-4941-9980-A5BFFCFC0FDD}" type="datetimeFigureOut">
              <a:rPr lang="en-US" smtClean="0"/>
              <a:t>2/3/22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070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0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9.png"/><Relationship Id="rId2" Type="http://schemas.openxmlformats.org/officeDocument/2006/relationships/image" Target="../media/image38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tiff"/><Relationship Id="rId5" Type="http://schemas.openxmlformats.org/officeDocument/2006/relationships/image" Target="../media/image7.emf"/><Relationship Id="rId4" Type="http://schemas.openxmlformats.org/officeDocument/2006/relationships/image" Target="../media/image6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.emf"/><Relationship Id="rId4" Type="http://schemas.openxmlformats.org/officeDocument/2006/relationships/image" Target="../media/image6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.emf"/><Relationship Id="rId4" Type="http://schemas.openxmlformats.org/officeDocument/2006/relationships/image" Target="../media/image9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13" Type="http://schemas.openxmlformats.org/officeDocument/2006/relationships/image" Target="../media/image74.png"/><Relationship Id="rId3" Type="http://schemas.openxmlformats.org/officeDocument/2006/relationships/image" Target="../media/image63.png"/><Relationship Id="rId7" Type="http://schemas.openxmlformats.org/officeDocument/2006/relationships/image" Target="../media/image68.png"/><Relationship Id="rId12" Type="http://schemas.openxmlformats.org/officeDocument/2006/relationships/image" Target="../media/image7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7.png"/><Relationship Id="rId11" Type="http://schemas.openxmlformats.org/officeDocument/2006/relationships/image" Target="../media/image72.png"/><Relationship Id="rId5" Type="http://schemas.openxmlformats.org/officeDocument/2006/relationships/image" Target="../media/image12.emf"/><Relationship Id="rId10" Type="http://schemas.openxmlformats.org/officeDocument/2006/relationships/image" Target="../media/image71.png"/><Relationship Id="rId4" Type="http://schemas.openxmlformats.org/officeDocument/2006/relationships/image" Target="../media/image11.emf"/><Relationship Id="rId9" Type="http://schemas.openxmlformats.org/officeDocument/2006/relationships/image" Target="../media/image70.png"/><Relationship Id="rId14" Type="http://schemas.openxmlformats.org/officeDocument/2006/relationships/image" Target="../media/image8.tif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emf"/><Relationship Id="rId13" Type="http://schemas.openxmlformats.org/officeDocument/2006/relationships/image" Target="../media/image82.png"/><Relationship Id="rId3" Type="http://schemas.openxmlformats.org/officeDocument/2006/relationships/image" Target="../media/image630.png"/><Relationship Id="rId7" Type="http://schemas.openxmlformats.org/officeDocument/2006/relationships/image" Target="../media/image13.emf"/><Relationship Id="rId12" Type="http://schemas.openxmlformats.org/officeDocument/2006/relationships/image" Target="../media/image81.png"/><Relationship Id="rId17" Type="http://schemas.openxmlformats.org/officeDocument/2006/relationships/image" Target="../media/image8.tiff"/><Relationship Id="rId2" Type="http://schemas.openxmlformats.org/officeDocument/2006/relationships/image" Target="../media/image75.png"/><Relationship Id="rId16" Type="http://schemas.openxmlformats.org/officeDocument/2006/relationships/image" Target="../media/image66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8.png"/><Relationship Id="rId11" Type="http://schemas.openxmlformats.org/officeDocument/2006/relationships/image" Target="../media/image80.png"/><Relationship Id="rId5" Type="http://schemas.openxmlformats.org/officeDocument/2006/relationships/image" Target="../media/image67.png"/><Relationship Id="rId15" Type="http://schemas.openxmlformats.org/officeDocument/2006/relationships/image" Target="../media/image65.png"/><Relationship Id="rId10" Type="http://schemas.openxmlformats.org/officeDocument/2006/relationships/image" Target="../media/image790.png"/><Relationship Id="rId4" Type="http://schemas.openxmlformats.org/officeDocument/2006/relationships/image" Target="../media/image64.png"/><Relationship Id="rId9" Type="http://schemas.openxmlformats.org/officeDocument/2006/relationships/image" Target="../media/image78.png"/><Relationship Id="rId14" Type="http://schemas.openxmlformats.org/officeDocument/2006/relationships/image" Target="../media/image8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0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0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tiff"/><Relationship Id="rId4" Type="http://schemas.openxmlformats.org/officeDocument/2006/relationships/image" Target="../media/image55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0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1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tif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tiff"/><Relationship Id="rId4" Type="http://schemas.openxmlformats.org/officeDocument/2006/relationships/image" Target="../media/image23.tiff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1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1.png"/><Relationship Id="rId3" Type="http://schemas.openxmlformats.org/officeDocument/2006/relationships/image" Target="../media/image210.png"/><Relationship Id="rId7" Type="http://schemas.openxmlformats.org/officeDocument/2006/relationships/image" Target="../media/image280.png"/><Relationship Id="rId12" Type="http://schemas.openxmlformats.org/officeDocument/2006/relationships/image" Target="../media/image331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0.png"/><Relationship Id="rId11" Type="http://schemas.openxmlformats.org/officeDocument/2006/relationships/image" Target="../media/image320.png"/><Relationship Id="rId5" Type="http://schemas.openxmlformats.org/officeDocument/2006/relationships/image" Target="../media/image260.png"/><Relationship Id="rId10" Type="http://schemas.openxmlformats.org/officeDocument/2006/relationships/image" Target="../media/image310.png"/><Relationship Id="rId4" Type="http://schemas.openxmlformats.org/officeDocument/2006/relationships/image" Target="../media/image250.png"/><Relationship Id="rId9" Type="http://schemas.openxmlformats.org/officeDocument/2006/relationships/image" Target="../media/image30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0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18" Type="http://schemas.openxmlformats.org/officeDocument/2006/relationships/image" Target="../media/image22.png"/><Relationship Id="rId3" Type="http://schemas.openxmlformats.org/officeDocument/2006/relationships/image" Target="../media/image5.png"/><Relationship Id="rId21" Type="http://schemas.openxmlformats.org/officeDocument/2006/relationships/image" Target="../media/image25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5" Type="http://schemas.openxmlformats.org/officeDocument/2006/relationships/image" Target="../media/image3.png"/><Relationship Id="rId2" Type="http://schemas.openxmlformats.org/officeDocument/2006/relationships/image" Target="../media/image410.png"/><Relationship Id="rId16" Type="http://schemas.openxmlformats.org/officeDocument/2006/relationships/image" Target="../media/image20.png"/><Relationship Id="rId20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24" Type="http://schemas.openxmlformats.org/officeDocument/2006/relationships/image" Target="../media/image28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23" Type="http://schemas.openxmlformats.org/officeDocument/2006/relationships/image" Target="../media/image27.png"/><Relationship Id="rId10" Type="http://schemas.openxmlformats.org/officeDocument/2006/relationships/image" Target="../media/image14.png"/><Relationship Id="rId19" Type="http://schemas.openxmlformats.org/officeDocument/2006/relationships/image" Target="../media/image23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Relationship Id="rId22" Type="http://schemas.openxmlformats.org/officeDocument/2006/relationships/image" Target="../media/image2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4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3764" y="1112635"/>
            <a:ext cx="9798996" cy="23876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CSE 417T</a:t>
            </a:r>
            <a:br>
              <a:rPr lang="en-US" dirty="0"/>
            </a:br>
            <a:r>
              <a:rPr lang="en-US" dirty="0"/>
              <a:t>Introduction to Machine Learning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663764" y="4774414"/>
            <a:ext cx="11528236" cy="1655762"/>
          </a:xfrm>
        </p:spPr>
        <p:txBody>
          <a:bodyPr>
            <a:normAutofit/>
          </a:bodyPr>
          <a:lstStyle/>
          <a:p>
            <a:endParaRPr lang="en-US" dirty="0"/>
          </a:p>
          <a:p>
            <a:pPr algn="l"/>
            <a:r>
              <a:rPr lang="en-US" sz="3600" dirty="0"/>
              <a:t>Lecture 6</a:t>
            </a:r>
            <a:br>
              <a:rPr lang="en-US" sz="3600" dirty="0"/>
            </a:br>
            <a:r>
              <a:rPr lang="en-US" sz="3600" dirty="0"/>
              <a:t>Instructor: </a:t>
            </a:r>
            <a:r>
              <a:rPr lang="en-US" sz="3600" dirty="0" err="1"/>
              <a:t>Chien</a:t>
            </a:r>
            <a:r>
              <a:rPr lang="en-US" sz="3600" dirty="0"/>
              <a:t>-Ju (CJ) Ho</a:t>
            </a:r>
          </a:p>
        </p:txBody>
      </p:sp>
    </p:spTree>
    <p:extLst>
      <p:ext uri="{BB962C8B-B14F-4D97-AF65-F5344CB8AC3E}">
        <p14:creationId xmlns:p14="http://schemas.microsoft.com/office/powerpoint/2010/main" val="12830641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2A8048-937F-124C-AF94-9B0561DA3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Bias-Variance Decomposition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B37352-261C-9945-B93D-F294D9FCD8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Another theory of generalization</a:t>
            </a:r>
          </a:p>
        </p:txBody>
      </p:sp>
    </p:spTree>
    <p:extLst>
      <p:ext uri="{BB962C8B-B14F-4D97-AF65-F5344CB8AC3E}">
        <p14:creationId xmlns:p14="http://schemas.microsoft.com/office/powerpoint/2010/main" val="9657306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3DA1D6-B644-7949-9B18-ACA52AA5F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Real-Value Target and Squared Error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0DBD85D-390C-CB41-94ED-453AE1267B8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1470240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So far, we focus on binary target function and binary error</a:t>
                </a:r>
              </a:p>
              <a:p>
                <a:pPr lvl="1"/>
                <a:endParaRPr lang="en-US" sz="200" dirty="0"/>
              </a:p>
              <a:p>
                <a:pPr lvl="1"/>
                <a:r>
                  <a:rPr lang="en-US" dirty="0"/>
                  <a:t>Binary target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lit/>
                      </m:rP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−1,1}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Binary error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𝕝</m:t>
                    </m:r>
                    <m:r>
                      <a:rPr lang="en-US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  <a:p>
                <a:r>
                  <a:rPr lang="en-US" dirty="0"/>
                  <a:t>Real-value target functions [”</a:t>
                </a:r>
                <a:r>
                  <a:rPr lang="en-US" b="1" dirty="0">
                    <a:solidFill>
                      <a:schemeClr val="accent2"/>
                    </a:solidFill>
                  </a:rPr>
                  <a:t>regression</a:t>
                </a:r>
                <a:r>
                  <a:rPr lang="en-US" dirty="0"/>
                  <a:t>”] and squared error?</a:t>
                </a:r>
              </a:p>
              <a:p>
                <a:endParaRPr lang="en-US" sz="200" dirty="0"/>
              </a:p>
              <a:p>
                <a:pPr lvl="1"/>
                <a:r>
                  <a:rPr lang="en-US" b="0" dirty="0"/>
                  <a:t>Real-value </a:t>
                </a:r>
                <a:r>
                  <a:rPr lang="en-US" dirty="0"/>
                  <a:t>target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Squared error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</m:e>
                        </m:d>
                      </m:e>
                      <m:sup>
                        <m: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0DBD85D-390C-CB41-94ED-453AE1267B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1470240" cy="4351338"/>
              </a:xfrm>
              <a:blipFill>
                <a:blip r:embed="rId2"/>
                <a:stretch>
                  <a:fillRect l="-99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8368" y="4341289"/>
            <a:ext cx="2474976" cy="2304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019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3DA1D6-B644-7949-9B18-ACA52AA5F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Real-Value Target and Squared Error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0DBD85D-390C-CB41-94ED-453AE1267B8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1470240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Real-value target functions [called ”</a:t>
                </a:r>
                <a:r>
                  <a:rPr lang="en-US" b="1" dirty="0">
                    <a:solidFill>
                      <a:schemeClr val="accent2"/>
                    </a:solidFill>
                  </a:rPr>
                  <a:t>regression</a:t>
                </a:r>
                <a:r>
                  <a:rPr lang="en-US" dirty="0"/>
                  <a:t>”] and squared error?</a:t>
                </a:r>
              </a:p>
              <a:p>
                <a:pPr lvl="1"/>
                <a:r>
                  <a:rPr lang="en-US" b="0" dirty="0"/>
                  <a:t>Real-value </a:t>
                </a:r>
                <a:r>
                  <a:rPr lang="en-US" dirty="0"/>
                  <a:t>target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Squared error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d>
                      <m:dPr>
                        <m:ctrlP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</m:e>
                        </m:d>
                      </m:e>
                      <m:sup>
                        <m: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Errors:</a:t>
                </a:r>
              </a:p>
              <a:p>
                <a:pPr lvl="1"/>
                <a:r>
                  <a:rPr lang="en-US" dirty="0"/>
                  <a:t>In-sample error: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),</m:t>
                        </m:r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))</m:t>
                        </m:r>
                      </m:e>
                    </m:nary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∑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Out-of-sample error: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r>
                      <a:rPr lang="en-US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d>
                      <m:dPr>
                        <m:ctrlP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]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  <a:p>
                <a:r>
                  <a:rPr lang="en-US" dirty="0"/>
                  <a:t>Theory of generalization: What can we say about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</m:oMath>
                </a14:m>
                <a:r>
                  <a:rPr lang="en-US" dirty="0"/>
                  <a:t>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0DBD85D-390C-CB41-94ED-453AE1267B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1470240" cy="4351338"/>
              </a:xfrm>
              <a:blipFill>
                <a:blip r:embed="rId2"/>
                <a:stretch>
                  <a:fillRect l="-996" t="-2326" b="-37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4422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8DABD5C-1019-5345-8640-4E79136C413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880"/>
                <a:ext cx="10890504" cy="6675120"/>
              </a:xfrm>
            </p:spPr>
            <p:txBody>
              <a:bodyPr>
                <a:normAutofit fontScale="85000" lnSpcReduction="10000"/>
              </a:bodyPr>
              <a:lstStyle/>
              <a:p>
                <a:r>
                  <a:rPr lang="en-US" dirty="0"/>
                  <a:t>Note that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dirty="0"/>
                  <a:t> is learned by some algorithm on the dataset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We’ll make the dependency on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 explicit and write it as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𝒈</m:t>
                        </m:r>
                      </m:e>
                      <m:sup>
                        <m: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𝑫</m:t>
                        </m:r>
                        <m: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dirty="0"/>
                  <a:t> here.</a:t>
                </a:r>
              </a:p>
              <a:p>
                <a:pPr lvl="1"/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[In VC theory, we consider the worst-case </a:t>
                </a:r>
                <a:r>
                  <a:rPr lang="en-US" i="1" dirty="0">
                    <a:solidFill>
                      <a:schemeClr val="bg1">
                        <a:lumMod val="65000"/>
                      </a:schemeClr>
                    </a:solidFill>
                  </a:rPr>
                  <a:t>D</a:t>
                </a: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through the definition of growth function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r>
                      <a:rPr lang="en-US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]</a:t>
                </a:r>
              </a:p>
              <a:p>
                <a:endParaRPr lang="en-US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p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e>
                    </m:d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sub>
                    </m:sSub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sSup>
                      <m:s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p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</m:e>
                        </m:d>
                      </m:e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]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  <m:d>
                          <m:d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p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</m:e>
                        </m:d>
                      </m:e>
                    </m:d>
                  </m:oMath>
                </a14:m>
                <a:endParaRPr lang="en-US" sz="2400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𝔼</m:t>
                            </m:r>
                          </m:e>
                          <m:sub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sz="24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p>
                                        <m:d>
                                          <m:dPr>
                                            <m:ctrlPr>
                                              <a:rPr lang="en-US" sz="2400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𝐷</m:t>
                                            </m:r>
                                          </m:e>
                                        </m:d>
                                      </m:sup>
                                    </m:sSup>
                                    <m:d>
                                      <m:dPr>
                                        <m:ctrlPr>
                                          <a:rPr lang="en-US" sz="24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</m:d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𝑓</m:t>
                                    </m:r>
                                    <m:d>
                                      <m:dPr>
                                        <m:ctrlPr>
                                          <a:rPr lang="en-US" sz="24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</m:d>
                                  </m:e>
                                </m:d>
                              </m:e>
                              <m:sup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</m:d>
                  </m:oMath>
                </a14:m>
                <a:endParaRPr lang="en-US" sz="2400" b="0" i="1" dirty="0">
                  <a:solidFill>
                    <a:schemeClr val="accent1"/>
                  </a:solidFill>
                  <a:latin typeface="Cambria Math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𝔼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7030A0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sz="24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p>
                                        <m:d>
                                          <m:dPr>
                                            <m:ctrlPr>
                                              <a:rPr lang="en-US" sz="2400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𝐷</m:t>
                                            </m:r>
                                          </m:e>
                                        </m:d>
                                      </m:sup>
                                    </m:sSup>
                                    <m:d>
                                      <m:dPr>
                                        <m:ctrlPr>
                                          <a:rPr lang="en-US" sz="24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</m:d>
                                    <m:r>
                                      <a:rPr lang="en-US" sz="2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lang="en-US" sz="24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</m:acc>
                                    <m:d>
                                      <m:dPr>
                                        <m:ctrlPr>
                                          <a:rPr lang="en-US" sz="24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</m:d>
                                    <m:r>
                                      <a:rPr lang="en-US" sz="2400" i="1">
                                        <a:solidFill>
                                          <a:srgbClr val="FF0000"/>
                                        </a:solidFill>
                                        <a:latin typeface="Cambria Math" charset="0"/>
                                        <a:ea typeface="Cambria Math" panose="02040503050406030204" pitchFamily="18" charset="0"/>
                                      </a:rPr>
                                      <m:t>+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lang="en-US" sz="24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</m:acc>
                                    <m:d>
                                      <m:dPr>
                                        <m:ctrlPr>
                                          <a:rPr lang="en-US" sz="24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</m:d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𝑓</m:t>
                                    </m:r>
                                    <m:d>
                                      <m:dPr>
                                        <m:ctrlPr>
                                          <a:rPr lang="en-US" sz="24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</m:d>
                                  </m:e>
                                </m:d>
                              </m:e>
                              <m:sup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</m:d>
                  </m:oMath>
                </a14:m>
                <a:endParaRPr lang="en-US" sz="2400" b="0" i="1" dirty="0">
                  <a:solidFill>
                    <a:schemeClr val="accent1"/>
                  </a:solidFill>
                  <a:latin typeface="Cambria Math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sz="2400" i="1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p>
                                        <m:d>
                                          <m:dPr>
                                            <m:ctrlPr>
                                              <a:rPr lang="en-US" sz="2400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𝐷</m:t>
                                            </m:r>
                                          </m:e>
                                        </m:d>
                                      </m:sup>
                                    </m:sSup>
                                    <m:d>
                                      <m:dPr>
                                        <m:ctrlPr>
                                          <a:rPr lang="en-US" sz="2400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</m:d>
                                    <m:r>
                                      <a:rPr lang="en-US" sz="2400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lang="en-US" sz="2400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</m:acc>
                                    <m:d>
                                      <m:dPr>
                                        <m:ctrlPr>
                                          <a:rPr lang="en-US" sz="2400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</m:d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  <a:ea typeface="Cambria Math" panose="02040503050406030204" pitchFamily="18" charset="0"/>
                                      </a:rPr>
                                      <m:t>+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lang="en-US" sz="2400" i="1" smtClean="0">
                                            <a:solidFill>
                                              <a:schemeClr val="accent4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chemeClr val="accent4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</m:acc>
                                    <m:d>
                                      <m:dPr>
                                        <m:ctrlPr>
                                          <a:rPr lang="en-US" sz="2400" i="1">
                                            <a:solidFill>
                                              <a:schemeClr val="accent4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i="1">
                                                <a:solidFill>
                                                  <a:schemeClr val="accent4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chemeClr val="accent4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</m:d>
                                    <m:r>
                                      <a:rPr lang="en-US" sz="24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4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𝑓</m:t>
                                    </m:r>
                                    <m:d>
                                      <m:dPr>
                                        <m:ctrlPr>
                                          <a:rPr lang="en-US" sz="2400" i="1">
                                            <a:solidFill>
                                              <a:schemeClr val="accent4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i="1">
                                                <a:solidFill>
                                                  <a:schemeClr val="accent4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chemeClr val="accent4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</m:d>
                                  </m:e>
                                </m:d>
                              </m:e>
                              <m:sup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</m:d>
                  </m:oMath>
                </a14:m>
                <a:endParaRPr lang="en-US" sz="2400" i="1" dirty="0">
                  <a:solidFill>
                    <a:schemeClr val="accent1"/>
                  </a:solidFill>
                  <a:latin typeface="Cambria Math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sz="2400" i="1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p>
                                        <m:d>
                                          <m:dPr>
                                            <m:ctrlPr>
                                              <a:rPr lang="en-US" sz="2400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𝐷</m:t>
                                            </m:r>
                                          </m:e>
                                        </m:d>
                                      </m:sup>
                                    </m:sSup>
                                    <m:d>
                                      <m:dPr>
                                        <m:ctrlPr>
                                          <a:rPr lang="en-US" sz="2400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</m:d>
                                    <m:r>
                                      <a:rPr lang="en-US" sz="24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lang="en-US" sz="2400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</m:acc>
                                    <m:d>
                                      <m:dPr>
                                        <m:ctrlPr>
                                          <a:rPr lang="en-US" sz="2400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</m:d>
                                  </m:e>
                                </m:d>
                              </m:e>
                              <m:sup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US" sz="2400" i="1" smtClean="0">
                                            <a:solidFill>
                                              <a:schemeClr val="accent4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chemeClr val="accent4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</m:acc>
                                    <m:d>
                                      <m:dPr>
                                        <m:ctrlPr>
                                          <a:rPr lang="en-US" sz="2400" i="1">
                                            <a:solidFill>
                                              <a:schemeClr val="accent4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i="1">
                                                <a:solidFill>
                                                  <a:schemeClr val="accent4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chemeClr val="accent4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</m:d>
                                    <m:r>
                                      <a:rPr lang="en-US" sz="2400" i="1">
                                        <a:solidFill>
                                          <a:schemeClr val="accent4"/>
                                        </a:solidFill>
                                        <a:latin typeface="Cambria Math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4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𝑓</m:t>
                                    </m:r>
                                    <m:d>
                                      <m:dPr>
                                        <m:ctrlPr>
                                          <a:rPr lang="en-US" sz="2400" i="1">
                                            <a:solidFill>
                                              <a:schemeClr val="accent4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i="1">
                                                <a:solidFill>
                                                  <a:schemeClr val="accent4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chemeClr val="accent4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</m:d>
                                  </m:e>
                                </m:d>
                              </m:e>
                              <m:sup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  <m:t>+2</m:t>
                            </m:r>
                            <m:d>
                              <m:dPr>
                                <m:ctrlPr>
                                  <a:rPr lang="mr-IN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240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en-US" sz="2400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𝐷</m:t>
                                        </m:r>
                                      </m:e>
                                    </m:d>
                                  </m:sup>
                                </m:sSup>
                                <m:d>
                                  <m:dPr>
                                    <m:ctrlPr>
                                      <a:rPr lang="en-US" sz="24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</m:d>
                                <m: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n-US" sz="24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sz="24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</m:d>
                              </m:e>
                            </m:d>
                            <m:d>
                              <m:dPr>
                                <m:ctrlPr>
                                  <a:rPr lang="mr-IN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sz="2400" i="1" smtClean="0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sz="24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>
                                            <a:solidFill>
                                              <a:schemeClr val="accent4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chemeClr val="accent4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</m:d>
                                <m:r>
                                  <a:rPr lang="en-US" sz="2400" i="1">
                                    <a:solidFill>
                                      <a:schemeClr val="accent4"/>
                                    </a:solidFill>
                                    <a:latin typeface="Cambria Math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400" i="1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sz="24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>
                                            <a:solidFill>
                                              <a:schemeClr val="accent4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chemeClr val="accent4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</m:d>
                              </m:e>
                            </m:d>
                          </m:e>
                        </m:d>
                      </m:e>
                    </m:d>
                  </m:oMath>
                </a14:m>
                <a:endParaRPr lang="en-US" sz="2400" dirty="0">
                  <a:solidFill>
                    <a:schemeClr val="accent1"/>
                  </a:solidFill>
                  <a:ea typeface="Cambria Math" panose="02040503050406030204" pitchFamily="18" charset="0"/>
                </a:endParaRPr>
              </a:p>
              <a:p>
                <a:endParaRPr lang="en-US" sz="2400" dirty="0"/>
              </a:p>
              <a:p>
                <a:r>
                  <a:rPr lang="en-US" sz="2400" dirty="0"/>
                  <a:t>Note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panose="02040503050406030204" pitchFamily="18" charset="0"/>
                          </a:rPr>
                          <m:t>𝐷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mr-IN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sz="24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e>
                                </m:d>
                              </m:sup>
                            </m:sSup>
                            <m:d>
                              <m:dPr>
                                <m:ctrlP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  <m:r>
                              <a:rPr lang="en-US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acc>
                              <m:accPr>
                                <m:chr m:val="̅"/>
                                <m:ctrlP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</m:acc>
                            <m:d>
                              <m:dPr>
                                <m:ctrlP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</m:e>
                        </m:d>
                        <m:d>
                          <m:dPr>
                            <m:ctrlPr>
                              <a:rPr lang="mr-IN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̅"/>
                                <m:ctrlPr>
                                  <a:rPr lang="en-US" sz="2400" i="1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</m:acc>
                            <m:d>
                              <m:dPr>
                                <m:ctrlPr>
                                  <a:rPr lang="en-US" sz="2400" i="1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  <m:r>
                              <a:rPr lang="en-US" sz="2400" i="1">
                                <a:solidFill>
                                  <a:schemeClr val="accent4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400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sz="2400" i="1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</m:e>
                        </m:d>
                      </m:e>
                    </m:d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mr-IN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en-US" sz="2400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</m:t>
                            </m:r>
                          </m:e>
                        </m:acc>
                        <m:d>
                          <m:dPr>
                            <m:ctrlPr>
                              <a:rPr lang="en-US" sz="2400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  <m:r>
                          <a:rPr lang="en-US" sz="2400" i="1">
                            <a:solidFill>
                              <a:schemeClr val="accent4"/>
                            </a:solidFill>
                            <a:latin typeface="Cambria Math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4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2400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</m:d>
                  </m:oMath>
                </a14:m>
                <a:r>
                  <a:rPr lang="en-US" sz="2400" dirty="0">
                    <a:solidFill>
                      <a:schemeClr val="accent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panose="02040503050406030204" pitchFamily="18" charset="0"/>
                          </a:rPr>
                          <m:t>𝐷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mr-IN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sz="24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e>
                                </m:d>
                              </m:sup>
                            </m:sSup>
                            <m:d>
                              <m:dPr>
                                <m:ctrlP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  <m:r>
                              <a:rPr lang="en-US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acc>
                              <m:accPr>
                                <m:chr m:val="̅"/>
                                <m:ctrlP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</m:acc>
                            <m:d>
                              <m:dPr>
                                <m:ctrlP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</m:e>
                        </m:d>
                      </m:e>
                    </m:d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8DABD5C-1019-5345-8640-4E79136C413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880"/>
                <a:ext cx="10890504" cy="6675120"/>
              </a:xfrm>
              <a:blipFill>
                <a:blip r:embed="rId2"/>
                <a:stretch>
                  <a:fillRect l="-816" t="-17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B0B6DF84-CAEF-6B4A-9A57-434156BE794E}"/>
                  </a:ext>
                </a:extLst>
              </p:cNvPr>
              <p:cNvSpPr/>
              <p:nvPr/>
            </p:nvSpPr>
            <p:spPr>
              <a:xfrm>
                <a:off x="7671649" y="1716758"/>
                <a:ext cx="3099983" cy="924021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Define “expected” hypothesis</a:t>
                </a:r>
                <a:br>
                  <a:rPr lang="en-US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</a:br>
                <a:endParaRPr lang="en-US" sz="200" dirty="0">
                  <a:solidFill>
                    <a:schemeClr val="bg1"/>
                  </a:solidFill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</m:acc>
                    <m:d>
                      <m:d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d>
                          <m:d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</m:d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B0B6DF84-CAEF-6B4A-9A57-434156BE79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1649" y="1716758"/>
                <a:ext cx="3099983" cy="924021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/>
          <p:cNvSpPr/>
          <p:nvPr/>
        </p:nvSpPr>
        <p:spPr>
          <a:xfrm>
            <a:off x="0" y="2663878"/>
            <a:ext cx="1121664" cy="31211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71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Finishing Up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</m:e>
                        </m:d>
                      </m:e>
                    </m:d>
                  </m:oMath>
                </a14:m>
                <a:endParaRPr lang="en-US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p>
                                        <m:d>
                                          <m:dPr>
                                            <m:ctrlPr>
                                              <a:rPr lang="en-US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𝐷</m:t>
                                            </m:r>
                                          </m:e>
                                        </m:d>
                                      </m:sup>
                                    </m:sSup>
                                    <m:d>
                                      <m:dPr>
                                        <m:ctrlPr>
                                          <a:rPr lang="en-US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</m:d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lang="en-US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</m:acc>
                                    <m:d>
                                      <m:dPr>
                                        <m:ctrlPr>
                                          <a:rPr lang="en-US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</m:d>
                                  </m:e>
                                </m:d>
                              </m:e>
                              <m:sup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US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</m:acc>
                                    <m:d>
                                      <m:dPr>
                                        <m:ctrlPr>
                                          <a:rPr lang="en-US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i="1">
                                                <a:solidFill>
                                                  <a:srgbClr val="FFC00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rgbClr val="FFC00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</m:d>
                                    <m:r>
                                      <a:rPr lang="en-US" i="1">
                                        <a:solidFill>
                                          <a:srgbClr val="FFC000"/>
                                        </a:solidFill>
                                        <a:latin typeface="Cambria Math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𝑓</m:t>
                                    </m:r>
                                    <m:d>
                                      <m:dPr>
                                        <m:ctrlPr>
                                          <a:rPr lang="en-US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i="1">
                                                <a:solidFill>
                                                  <a:srgbClr val="FFC00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rgbClr val="FFC00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</m:d>
                                  </m:e>
                                </m:d>
                              </m:e>
                              <m:sup>
                                <m:r>
                                  <a:rPr lang="en-US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p>
                                        <m:d>
                                          <m:dPr>
                                            <m:ctrlPr>
                                              <a:rPr lang="en-US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𝐷</m:t>
                                            </m:r>
                                          </m:e>
                                        </m:d>
                                      </m:sup>
                                    </m:sSup>
                                    <m:d>
                                      <m:dPr>
                                        <m:ctrlPr>
                                          <a:rPr lang="en-US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</m:d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lang="en-US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</m:acc>
                                    <m:d>
                                      <m:dPr>
                                        <m:ctrlPr>
                                          <a:rPr lang="en-US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</m:d>
                                  </m:e>
                                </m:d>
                              </m:e>
                              <m:sup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</m:d>
                                <m:r>
                                  <a:rPr lang="en-US" i="1">
                                    <a:solidFill>
                                      <a:srgbClr val="FFC000"/>
                                    </a:solidFill>
                                    <a:latin typeface="Cambria Math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US" i="1" dirty="0">
                  <a:solidFill>
                    <a:schemeClr val="accent1"/>
                  </a:solidFill>
                  <a:latin typeface="Cambria Math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Variance</m:t>
                        </m:r>
                        <m:r>
                          <a:rPr lang="en-US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of</m:t>
                        </m:r>
                        <m:r>
                          <a:rPr lang="en-US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d>
                          <m:dPr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Bias</m:t>
                        </m:r>
                        <m:r>
                          <a:rPr lang="en-US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of</m:t>
                        </m:r>
                        <m:r>
                          <a:rPr lang="en-US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acc>
                          <m:accPr>
                            <m:chr m:val="̅"/>
                            <m:ctrlPr>
                              <a:rPr lang="en-US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</m:t>
                            </m:r>
                          </m:e>
                        </m:acc>
                        <m:d>
                          <m:dPr>
                            <m:ctrlPr>
                              <a:rPr lang="en-US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Variance</m:t>
                    </m:r>
                    <m:r>
                      <m:rPr>
                        <m:nor/>
                      </m:rPr>
                      <a:rPr lang="en-US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+ </m:t>
                    </m:r>
                    <m:r>
                      <m:rPr>
                        <m:nor/>
                      </m:rPr>
                      <a:rPr lang="en-US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Bias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dirty="0"/>
                  <a:t>Bias-Variance Decomposition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1163" b="-29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0" y="2377440"/>
            <a:ext cx="1121664" cy="31211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B0B6DF84-CAEF-6B4A-9A57-434156BE794E}"/>
                  </a:ext>
                </a:extLst>
              </p:cNvPr>
              <p:cNvSpPr/>
              <p:nvPr/>
            </p:nvSpPr>
            <p:spPr>
              <a:xfrm>
                <a:off x="9150023" y="1436675"/>
                <a:ext cx="2590874" cy="1660094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r>
                      <a:rPr lang="en-US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a random variable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the mean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endParaRPr lang="en-US" dirty="0">
                  <a:solidFill>
                    <a:schemeClr val="bg1"/>
                  </a:solidFill>
                </a:endParaRPr>
              </a:p>
              <a:p>
                <a:pPr/>
                <a:r>
                  <a:rPr lang="en-US" b="0" dirty="0">
                    <a:solidFill>
                      <a:schemeClr val="bg1"/>
                    </a:solidFill>
                  </a:rPr>
                  <a:t>Variance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br>
                  <a:rPr lang="en-US" b="0" i="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B0B6DF84-CAEF-6B4A-9A57-434156BE79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0023" y="1436675"/>
                <a:ext cx="2590874" cy="1660094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3F927EBB-4CDA-B243-BE41-11FF8416167A}"/>
                  </a:ext>
                </a:extLst>
              </p:cNvPr>
              <p:cNvSpPr/>
              <p:nvPr/>
            </p:nvSpPr>
            <p:spPr>
              <a:xfrm>
                <a:off x="9150022" y="201613"/>
                <a:ext cx="2265602" cy="73107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</m:acc>
                    <m:d>
                      <m:d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d>
                          <m:d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</m:d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3F927EBB-4CDA-B243-BE41-11FF841616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0022" y="201613"/>
                <a:ext cx="2265602" cy="731075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36366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  <m:d>
                          <m:d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p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</m:e>
                        </m:d>
                      </m:e>
                    </m:d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𝔼</m:t>
                            </m:r>
                          </m:e>
                          <m:sub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24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US" sz="24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</m:acc>
                                    <m:d>
                                      <m:dPr>
                                        <m:ctrlPr>
                                          <a:rPr lang="en-US" sz="24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i="1">
                                                <a:solidFill>
                                                  <a:srgbClr val="FFC00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rgbClr val="FFC00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</m:d>
                                    <m:r>
                                      <a:rPr lang="en-US" sz="2400" i="1">
                                        <a:solidFill>
                                          <a:srgbClr val="FFC000"/>
                                        </a:solidFill>
                                        <a:latin typeface="Cambria Math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4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𝑓</m:t>
                                    </m:r>
                                    <m:d>
                                      <m:dPr>
                                        <m:ctrlPr>
                                          <a:rPr lang="en-US" sz="24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i="1">
                                                <a:solidFill>
                                                  <a:srgbClr val="FFC00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rgbClr val="FFC00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</m:d>
                                  </m:e>
                                </m:d>
                              </m:e>
                              <m:sup>
                                <m:r>
                                  <a:rPr lang="en-US" sz="24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6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sz="240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2400" i="1">
                                        <a:solidFill>
                                          <a:schemeClr val="accent6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sz="2400" i="1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p>
                                        <m:d>
                                          <m:dPr>
                                            <m:ctrlPr>
                                              <a:rPr lang="en-US" sz="2400" i="1">
                                                <a:solidFill>
                                                  <a:schemeClr val="accent6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chemeClr val="accent6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𝐷</m:t>
                                            </m:r>
                                          </m:e>
                                        </m:d>
                                      </m:sup>
                                    </m:sSup>
                                    <m:d>
                                      <m:dPr>
                                        <m:ctrlPr>
                                          <a:rPr lang="en-US" sz="2400" i="1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i="1">
                                                <a:solidFill>
                                                  <a:schemeClr val="accent6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chemeClr val="accent6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</m:d>
                                    <m:r>
                                      <a:rPr lang="en-US" sz="2400" i="1">
                                        <a:solidFill>
                                          <a:schemeClr val="accent6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lang="en-US" sz="2400" i="1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</m:acc>
                                    <m:d>
                                      <m:dPr>
                                        <m:ctrlPr>
                                          <a:rPr lang="en-US" sz="2400" i="1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i="1">
                                                <a:solidFill>
                                                  <a:schemeClr val="accent6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chemeClr val="accent6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</m:d>
                                  </m:e>
                                </m:d>
                              </m:e>
                              <m:sup>
                                <m:r>
                                  <a:rPr lang="en-US" sz="2400" i="1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</m:d>
                  </m:oMath>
                </a14:m>
                <a:endParaRPr lang="en-US" i="1" dirty="0">
                  <a:solidFill>
                    <a:schemeClr val="accent1"/>
                  </a:solidFill>
                  <a:latin typeface="Cambria Math" charset="0"/>
                  <a:ea typeface="Cambria Math" panose="02040503050406030204" pitchFamily="18" charset="0"/>
                </a:endParaRPr>
              </a:p>
              <a:p>
                <a:endParaRPr lang="en-US" i="1" dirty="0">
                  <a:solidFill>
                    <a:schemeClr val="accent1"/>
                  </a:solidFill>
                  <a:latin typeface="Cambria Math" charset="0"/>
                  <a:ea typeface="Cambria Math" panose="02040503050406030204" pitchFamily="18" charset="0"/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This is a </a:t>
                </a:r>
                <a:r>
                  <a:rPr lang="en-US" b="1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conceptual</a:t>
                </a:r>
                <a:r>
                  <a:rPr lang="en-US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decomposition</a:t>
                </a: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Both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accent1"/>
                    </a:solidFill>
                    <a:ea typeface="Cambria Math" panose="02040503050406030204" pitchFamily="18" charset="0"/>
                  </a:rPr>
                  <a:t> </a:t>
                </a:r>
                <a:r>
                  <a:rPr lang="en-US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and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are unknown</a:t>
                </a:r>
              </a:p>
              <a:p>
                <a:pPr lvl="1"/>
                <a:r>
                  <a:rPr lang="en-US" dirty="0">
                    <a:ea typeface="Cambria Math" panose="02040503050406030204" pitchFamily="18" charset="0"/>
                  </a:rPr>
                  <a:t>We can’t really calculate bias and variance in practice</a:t>
                </a:r>
              </a:p>
              <a:p>
                <a:pPr lvl="1"/>
                <a:endParaRPr lang="en-US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However, it provides a conceptual guideline in decreasing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endParaRPr lang="en-US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437888" y="1065659"/>
                <a:ext cx="104836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FFC000"/>
                    </a:solidFill>
                  </a:rPr>
                  <a:t>Bias(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rgbClr val="FFC000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sz="2400" dirty="0">
                    <a:solidFill>
                      <a:srgbClr val="FFC000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7888" y="1065659"/>
                <a:ext cx="1048364" cy="461665"/>
              </a:xfrm>
              <a:prstGeom prst="rect">
                <a:avLst/>
              </a:prstGeom>
              <a:blipFill rotWithShape="0">
                <a:blip r:embed="rId3"/>
                <a:stretch>
                  <a:fillRect l="-8721" t="-19737" r="-25581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8037576" y="1027906"/>
                <a:ext cx="95609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chemeClr val="accent6"/>
                    </a:solidFill>
                  </a:rPr>
                  <a:t>Var(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accent6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sz="2400" dirty="0">
                    <a:solidFill>
                      <a:schemeClr val="accent6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7576" y="1027906"/>
                <a:ext cx="956096" cy="461665"/>
              </a:xfrm>
              <a:prstGeom prst="rect">
                <a:avLst/>
              </a:prstGeom>
              <a:blipFill rotWithShape="0">
                <a:blip r:embed="rId4"/>
                <a:stretch>
                  <a:fillRect l="-10256" t="-20000" r="-28205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/>
          <p:cNvCxnSpPr>
            <a:endCxn id="6" idx="2"/>
          </p:cNvCxnSpPr>
          <p:nvPr/>
        </p:nvCxnSpPr>
        <p:spPr>
          <a:xfrm flipV="1">
            <a:off x="4962070" y="1527324"/>
            <a:ext cx="0" cy="298301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8521646" y="1489571"/>
            <a:ext cx="0" cy="298301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8301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Bias-Variance Decomposition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Fitting a sine function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sin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⁡(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𝜋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𝑥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𝑥</m:t>
                    </m:r>
                  </m:oMath>
                </a14:m>
                <a:r>
                  <a:rPr lang="en-US" dirty="0"/>
                  <a:t> is drawn uniformly at random from </a:t>
                </a:r>
                <a:r>
                  <a:rPr lang="en-US" dirty="0">
                    <a:solidFill>
                      <a:schemeClr val="accent1"/>
                    </a:solidFill>
                  </a:rPr>
                  <a:t>[0,2]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Two hypothesis set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: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h</m:t>
                    </m:r>
                    <m:d>
                      <m:d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: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h</m:t>
                    </m:r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𝑎𝑥</m:t>
                    </m:r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r>
                      <a:rPr lang="en-US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  <a:p>
                <a:r>
                  <a:rPr lang="en-US" dirty="0"/>
                  <a:t>Assume our algorithm finds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𝑔</m:t>
                    </m:r>
                  </m:oMath>
                </a14:m>
                <a:r>
                  <a:rPr lang="en-US" dirty="0"/>
                  <a:t> with minimum in-sample error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056629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Bias-Variance Decomposition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1041532" y="1632777"/>
                <a:ext cx="3640455" cy="823912"/>
              </a:xfrm>
            </p:spPr>
            <p:txBody>
              <a:bodyPr/>
              <a:lstStyle/>
              <a:p>
                <a:pPr marL="0" lvl="1">
                  <a:spcBef>
                    <a:spcPts val="10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𝐻</m:t>
                        </m:r>
                      </m:e>
                      <m:sub>
                        <m:r>
                          <a:rPr lang="en-US" b="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b="0" i="1">
                        <a:solidFill>
                          <a:schemeClr val="accent1"/>
                        </a:solidFill>
                        <a:latin typeface="Cambria Math" charset="0"/>
                      </a:rPr>
                      <m:t>: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h</m:t>
                    </m:r>
                    <m:d>
                      <m:dPr>
                        <m:ctrlPr>
                          <a:rPr lang="en-US" b="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b="0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041532" y="1632777"/>
                <a:ext cx="3640455" cy="823912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4"/>
              <p:cNvSpPr>
                <a:spLocks noGrp="1"/>
              </p:cNvSpPr>
              <p:nvPr>
                <p:ph type="body" sz="quarter" idx="3"/>
              </p:nvPr>
            </p:nvSpPr>
            <p:spPr>
              <a:xfrm>
                <a:off x="3998976" y="1602483"/>
                <a:ext cx="3643948" cy="823912"/>
              </a:xfrm>
            </p:spPr>
            <p:txBody>
              <a:bodyPr/>
              <a:lstStyle/>
              <a:p>
                <a:pPr marL="0" lvl="1">
                  <a:spcBef>
                    <a:spcPts val="10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𝐻</m:t>
                        </m:r>
                      </m:e>
                      <m:sub>
                        <m:r>
                          <a:rPr lang="en-US" b="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: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h</m:t>
                    </m:r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𝑎𝑥</m:t>
                    </m:r>
                    <m:r>
                      <a:rPr lang="en-US" b="0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r>
                      <a:rPr lang="en-US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" name="Tex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3"/>
              </p:nvPr>
            </p:nvSpPr>
            <p:spPr>
              <a:xfrm>
                <a:off x="3998976" y="1602483"/>
                <a:ext cx="3643948" cy="823912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24977C4-9EA5-7440-882F-485CCB76277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838200" y="2272355"/>
            <a:ext cx="2537986" cy="2188845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B773BA7-A1D0-284F-84AC-93EAAF67F3E5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5"/>
          <a:stretch>
            <a:fillRect/>
          </a:stretch>
        </p:blipFill>
        <p:spPr>
          <a:xfrm>
            <a:off x="3969382" y="2272355"/>
            <a:ext cx="2537986" cy="21888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4A73730-4C30-D14B-AB76-207E4D093B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75596" y="2851692"/>
            <a:ext cx="4960417" cy="812061"/>
          </a:xfrm>
          <a:prstGeom prst="rect">
            <a:avLst/>
          </a:prstGeom>
          <a:ln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82A150FC-0BB1-9C4E-A555-210A70FBA22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4858511"/>
                <a:ext cx="10515600" cy="1591057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rmAutofit fontScale="92500" lnSpcReduction="10000"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None/>
                  <a:defRPr sz="24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20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8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Discussion:</a:t>
                </a:r>
              </a:p>
              <a:p>
                <a:r>
                  <a:rPr lang="en-US" b="0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b="0" dirty="0"/>
                  <a:t>, would you choose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b="0" dirty="0">
                    <a:solidFill>
                      <a:schemeClr val="accent1"/>
                    </a:solidFill>
                  </a:rPr>
                  <a:t> </a:t>
                </a:r>
                <a:r>
                  <a:rPr lang="en-US" b="0" dirty="0"/>
                  <a:t>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b="0" dirty="0"/>
                  <a:t>? Why?</a:t>
                </a:r>
              </a:p>
              <a:p>
                <a:r>
                  <a:rPr lang="en-US" b="0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=5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nor/>
                      </m:rPr>
                      <a:rPr lang="en-US" b="0" dirty="0"/>
                      <m:t>would</m:t>
                    </m:r>
                    <m:r>
                      <m:rPr>
                        <m:nor/>
                      </m:rPr>
                      <a:rPr lang="en-US" b="0" dirty="0"/>
                      <m:t> </m:t>
                    </m:r>
                    <m:r>
                      <m:rPr>
                        <m:nor/>
                      </m:rPr>
                      <a:rPr lang="en-US" b="0" dirty="0"/>
                      <m:t>you</m:t>
                    </m:r>
                    <m:r>
                      <m:rPr>
                        <m:nor/>
                      </m:rPr>
                      <a:rPr lang="en-US" b="0" dirty="0"/>
                      <m:t> </m:t>
                    </m:r>
                    <m:r>
                      <m:rPr>
                        <m:nor/>
                      </m:rPr>
                      <a:rPr lang="en-US" b="0" dirty="0"/>
                      <m:t>choose</m:t>
                    </m:r>
                    <m:r>
                      <m:rPr>
                        <m:nor/>
                      </m:rPr>
                      <a:rPr lang="en-US" b="0" dirty="0"/>
                      <m:t>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m:rPr>
                        <m:nor/>
                      </m:rPr>
                      <a:rPr lang="en-US" b="0" dirty="0">
                        <a:solidFill>
                          <a:schemeClr val="accent1"/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n-US" b="0" dirty="0"/>
                      <m:t>or</m:t>
                    </m:r>
                    <m:r>
                      <m:rPr>
                        <m:nor/>
                      </m:rPr>
                      <a:rPr lang="en-US" b="0" dirty="0"/>
                      <m:t>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m:rPr>
                        <m:nor/>
                      </m:rPr>
                      <a:rPr lang="en-US" b="0" dirty="0"/>
                      <m:t>? </m:t>
                    </m:r>
                    <m:r>
                      <m:rPr>
                        <m:nor/>
                      </m:rPr>
                      <a:rPr lang="en-US" b="0" dirty="0"/>
                      <m:t>Why</m:t>
                    </m:r>
                    <m:r>
                      <m:rPr>
                        <m:nor/>
                      </m:rPr>
                      <a:rPr lang="en-US" b="0" dirty="0"/>
                      <m:t>?</m:t>
                    </m:r>
                  </m:oMath>
                </a14:m>
                <a:endParaRPr lang="en-US" b="0" dirty="0"/>
              </a:p>
              <a:p>
                <a:r>
                  <a:rPr lang="en-US" b="0" dirty="0"/>
                  <a:t>What’s the change of biases/variances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b="0" dirty="0">
                    <a:solidFill>
                      <a:schemeClr val="accent1"/>
                    </a:solidFill>
                  </a:rPr>
                  <a:t>/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b="0" dirty="0"/>
                  <a:t> from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b="0" dirty="0"/>
                  <a:t> to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=5.</m:t>
                    </m:r>
                  </m:oMath>
                </a14:m>
                <a:r>
                  <a:rPr lang="en-US" b="0" dirty="0"/>
                  <a:t> </a:t>
                </a:r>
              </a:p>
            </p:txBody>
          </p:sp>
        </mc:Choice>
        <mc:Fallback xmlns="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82A150FC-0BB1-9C4E-A555-210A70FBA2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858511"/>
                <a:ext cx="10515600" cy="1591057"/>
              </a:xfrm>
              <a:prstGeom prst="rect">
                <a:avLst/>
              </a:prstGeom>
              <a:blipFill>
                <a:blip r:embed="rId7"/>
                <a:stretch>
                  <a:fillRect l="-724" t="-3968" b="-79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AE308C09-AEA8-E84E-9848-9A50269ED2B5}"/>
              </a:ext>
            </a:extLst>
          </p:cNvPr>
          <p:cNvSpPr txBox="1"/>
          <p:nvPr/>
        </p:nvSpPr>
        <p:spPr>
          <a:xfrm>
            <a:off x="86881" y="2851692"/>
            <a:ext cx="566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accent1"/>
                </a:solidFill>
              </a:rPr>
              <a:t>N=2</a:t>
            </a:r>
          </a:p>
        </p:txBody>
      </p:sp>
    </p:spTree>
    <p:extLst>
      <p:ext uri="{BB962C8B-B14F-4D97-AF65-F5344CB8AC3E}">
        <p14:creationId xmlns:p14="http://schemas.microsoft.com/office/powerpoint/2010/main" val="2403956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Bias-Variance Decomposition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2357120" y="1681163"/>
                <a:ext cx="3640455" cy="823912"/>
              </a:xfrm>
            </p:spPr>
            <p:txBody>
              <a:bodyPr/>
              <a:lstStyle/>
              <a:p>
                <a:pPr marL="0" lvl="1">
                  <a:spcBef>
                    <a:spcPts val="10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𝐻</m:t>
                        </m:r>
                      </m:e>
                      <m:sub>
                        <m:r>
                          <a:rPr lang="en-US" b="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b="0" i="1">
                        <a:solidFill>
                          <a:schemeClr val="accent1"/>
                        </a:solidFill>
                        <a:latin typeface="Cambria Math" charset="0"/>
                      </a:rPr>
                      <m:t>: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h</m:t>
                    </m:r>
                    <m:d>
                      <m:dPr>
                        <m:ctrlPr>
                          <a:rPr lang="en-US" b="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b="0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357120" y="1681163"/>
                <a:ext cx="3640455" cy="823912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4"/>
              <p:cNvSpPr>
                <a:spLocks noGrp="1"/>
              </p:cNvSpPr>
              <p:nvPr>
                <p:ph type="body" sz="quarter" idx="3"/>
              </p:nvPr>
            </p:nvSpPr>
            <p:spPr>
              <a:xfrm>
                <a:off x="7711440" y="1681163"/>
                <a:ext cx="3643948" cy="823912"/>
              </a:xfrm>
            </p:spPr>
            <p:txBody>
              <a:bodyPr/>
              <a:lstStyle/>
              <a:p>
                <a:pPr marL="0" lvl="1">
                  <a:spcBef>
                    <a:spcPts val="10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𝐻</m:t>
                        </m:r>
                      </m:e>
                      <m:sub>
                        <m:r>
                          <a:rPr lang="en-US" b="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: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h</m:t>
                    </m:r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𝑎𝑥</m:t>
                    </m:r>
                    <m:r>
                      <a:rPr lang="en-US" b="0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r>
                      <a:rPr lang="en-US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" name="Tex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3"/>
              </p:nvPr>
            </p:nvSpPr>
            <p:spPr>
              <a:xfrm>
                <a:off x="7711440" y="1681163"/>
                <a:ext cx="3643948" cy="823912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24977C4-9EA5-7440-882F-485CCB76277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1282525" y="2505075"/>
            <a:ext cx="4272313" cy="3684588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B773BA7-A1D0-284F-84AC-93EAAF67F3E5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5"/>
          <a:stretch>
            <a:fillRect/>
          </a:stretch>
        </p:blipFill>
        <p:spPr>
          <a:xfrm>
            <a:off x="6627637" y="2505075"/>
            <a:ext cx="4272313" cy="368458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6ECE418-8E2A-5C4C-9B51-0E9EF18846C2}"/>
              </a:ext>
            </a:extLst>
          </p:cNvPr>
          <p:cNvSpPr txBox="1"/>
          <p:nvPr/>
        </p:nvSpPr>
        <p:spPr>
          <a:xfrm>
            <a:off x="209726" y="3978037"/>
            <a:ext cx="6928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chemeClr val="accent1"/>
                </a:solidFill>
              </a:rPr>
              <a:t>N=2</a:t>
            </a:r>
          </a:p>
        </p:txBody>
      </p:sp>
    </p:spTree>
    <p:extLst>
      <p:ext uri="{BB962C8B-B14F-4D97-AF65-F5344CB8AC3E}">
        <p14:creationId xmlns:p14="http://schemas.microsoft.com/office/powerpoint/2010/main" val="9330451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Bias-Variance Decomposition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2357120" y="1681163"/>
                <a:ext cx="3640455" cy="823912"/>
              </a:xfrm>
            </p:spPr>
            <p:txBody>
              <a:bodyPr/>
              <a:lstStyle/>
              <a:p>
                <a:pPr marL="0" lvl="1">
                  <a:spcBef>
                    <a:spcPts val="10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𝐻</m:t>
                        </m:r>
                      </m:e>
                      <m:sub>
                        <m:r>
                          <a:rPr lang="en-US" b="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b="0" i="1">
                        <a:solidFill>
                          <a:schemeClr val="accent1"/>
                        </a:solidFill>
                        <a:latin typeface="Cambria Math" charset="0"/>
                      </a:rPr>
                      <m:t>: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h</m:t>
                    </m:r>
                    <m:d>
                      <m:dPr>
                        <m:ctrlPr>
                          <a:rPr lang="en-US" b="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b="0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357120" y="1681163"/>
                <a:ext cx="3640455" cy="823912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4"/>
              <p:cNvSpPr>
                <a:spLocks noGrp="1"/>
              </p:cNvSpPr>
              <p:nvPr>
                <p:ph type="body" sz="quarter" idx="3"/>
              </p:nvPr>
            </p:nvSpPr>
            <p:spPr>
              <a:xfrm>
                <a:off x="7711440" y="1681163"/>
                <a:ext cx="3643948" cy="823912"/>
              </a:xfrm>
            </p:spPr>
            <p:txBody>
              <a:bodyPr/>
              <a:lstStyle/>
              <a:p>
                <a:pPr marL="0" lvl="1">
                  <a:spcBef>
                    <a:spcPts val="10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𝐻</m:t>
                        </m:r>
                      </m:e>
                      <m:sub>
                        <m:r>
                          <a:rPr lang="en-US" b="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: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h</m:t>
                    </m:r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𝑎𝑥</m:t>
                    </m:r>
                    <m:r>
                      <a:rPr lang="en-US" b="0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r>
                      <a:rPr lang="en-US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" name="Tex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3"/>
              </p:nvPr>
            </p:nvSpPr>
            <p:spPr>
              <a:xfrm>
                <a:off x="7711440" y="1681163"/>
                <a:ext cx="3643948" cy="823912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04AD6D0C-9EEE-7C4F-BD8F-B529B157032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1282525" y="2505075"/>
            <a:ext cx="4272313" cy="3684588"/>
          </a:xfrm>
          <a:prstGeom prst="rect">
            <a:avLst/>
          </a:prstGeom>
        </p:spPr>
      </p:pic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A723FBF0-8BF8-2447-BF9A-D915C34063F7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5"/>
          <a:stretch>
            <a:fillRect/>
          </a:stretch>
        </p:blipFill>
        <p:spPr>
          <a:xfrm>
            <a:off x="6627637" y="2505075"/>
            <a:ext cx="4272313" cy="368458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5138623-C93F-4F44-9ECC-66863C8CB0B2}"/>
              </a:ext>
            </a:extLst>
          </p:cNvPr>
          <p:cNvSpPr txBox="1"/>
          <p:nvPr/>
        </p:nvSpPr>
        <p:spPr>
          <a:xfrm>
            <a:off x="209726" y="3978037"/>
            <a:ext cx="6928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chemeClr val="accent1"/>
                </a:solidFill>
              </a:rPr>
              <a:t>N=2</a:t>
            </a:r>
          </a:p>
        </p:txBody>
      </p:sp>
    </p:spTree>
    <p:extLst>
      <p:ext uri="{BB962C8B-B14F-4D97-AF65-F5344CB8AC3E}">
        <p14:creationId xmlns:p14="http://schemas.microsoft.com/office/powerpoint/2010/main" val="6913356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F5566-6C59-A44E-9CF3-B1916F8F4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23A750-DE57-4C48-BE4B-4453568059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1471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Bias-Variance Decomposition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2357120" y="1473343"/>
                <a:ext cx="3640455" cy="823912"/>
              </a:xfrm>
            </p:spPr>
            <p:txBody>
              <a:bodyPr/>
              <a:lstStyle/>
              <a:p>
                <a:pPr marL="0" lvl="1">
                  <a:spcBef>
                    <a:spcPts val="10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𝐻</m:t>
                        </m:r>
                      </m:e>
                      <m:sub>
                        <m:r>
                          <a:rPr lang="en-US" b="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b="0" i="1">
                        <a:solidFill>
                          <a:schemeClr val="accent1"/>
                        </a:solidFill>
                        <a:latin typeface="Cambria Math" charset="0"/>
                      </a:rPr>
                      <m:t>: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h</m:t>
                    </m:r>
                    <m:d>
                      <m:dPr>
                        <m:ctrlPr>
                          <a:rPr lang="en-US" b="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b="0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357120" y="1473343"/>
                <a:ext cx="3640455" cy="823912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4"/>
              <p:cNvSpPr>
                <a:spLocks noGrp="1"/>
              </p:cNvSpPr>
              <p:nvPr>
                <p:ph type="body" sz="quarter" idx="3"/>
              </p:nvPr>
            </p:nvSpPr>
            <p:spPr>
              <a:xfrm>
                <a:off x="7711440" y="1473343"/>
                <a:ext cx="3643948" cy="823912"/>
              </a:xfrm>
            </p:spPr>
            <p:txBody>
              <a:bodyPr/>
              <a:lstStyle/>
              <a:p>
                <a:pPr marL="0" lvl="1">
                  <a:spcBef>
                    <a:spcPts val="10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𝐻</m:t>
                        </m:r>
                      </m:e>
                      <m:sub>
                        <m:r>
                          <a:rPr lang="en-US" b="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: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h</m:t>
                    </m:r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𝑎𝑥</m:t>
                    </m:r>
                    <m:r>
                      <a:rPr lang="en-US" b="0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r>
                      <a:rPr lang="en-US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" name="Tex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3"/>
              </p:nvPr>
            </p:nvSpPr>
            <p:spPr>
              <a:xfrm>
                <a:off x="7711440" y="1473343"/>
                <a:ext cx="3643948" cy="823912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6A7F5B91-C591-0648-A40B-9B8888C122C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1282525" y="1923182"/>
            <a:ext cx="4272313" cy="3684588"/>
          </a:xfrm>
          <a:prstGeom prst="rect">
            <a:avLst/>
          </a:prstGeom>
        </p:spPr>
      </p:pic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80F1626A-DD39-4E4D-8CC1-B6A268E51B42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5"/>
          <a:stretch>
            <a:fillRect/>
          </a:stretch>
        </p:blipFill>
        <p:spPr>
          <a:xfrm>
            <a:off x="6627637" y="1923182"/>
            <a:ext cx="4272313" cy="368458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0625B826-BBAC-974A-8B61-85F1D7C6A142}"/>
                  </a:ext>
                </a:extLst>
              </p:cNvPr>
              <p:cNvSpPr/>
              <p:nvPr/>
            </p:nvSpPr>
            <p:spPr>
              <a:xfrm>
                <a:off x="3817506" y="3239220"/>
                <a:ext cx="719682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</m:acc>
                      <m:d>
                        <m:dPr>
                          <m:ctrlP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0625B826-BBAC-974A-8B61-85F1D7C6A1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7506" y="3239220"/>
                <a:ext cx="719682" cy="461665"/>
              </a:xfrm>
              <a:prstGeom prst="rect">
                <a:avLst/>
              </a:prstGeom>
              <a:blipFill rotWithShape="0">
                <a:blip r:embed="rId6"/>
                <a:stretch>
                  <a:fillRect l="-2542" t="-19737" r="-46610"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02710923-ED8B-DC48-8361-0962B271A2F5}"/>
                  </a:ext>
                </a:extLst>
              </p:cNvPr>
              <p:cNvSpPr/>
              <p:nvPr/>
            </p:nvSpPr>
            <p:spPr>
              <a:xfrm>
                <a:off x="9533414" y="3700885"/>
                <a:ext cx="719682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</m:acc>
                      <m:d>
                        <m:dPr>
                          <m:ctrlP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02710923-ED8B-DC48-8361-0962B271A2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3414" y="3700885"/>
                <a:ext cx="719682" cy="461665"/>
              </a:xfrm>
              <a:prstGeom prst="rect">
                <a:avLst/>
              </a:prstGeom>
              <a:blipFill rotWithShape="0">
                <a:blip r:embed="rId7"/>
                <a:stretch>
                  <a:fillRect l="-2542" t="-19737" r="-45763"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D82A852-D83D-F54E-9775-191735975E7C}"/>
                  </a:ext>
                </a:extLst>
              </p:cNvPr>
              <p:cNvSpPr txBox="1"/>
              <p:nvPr/>
            </p:nvSpPr>
            <p:spPr>
              <a:xfrm>
                <a:off x="1809339" y="6074803"/>
                <a:ext cx="337794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Variance</m:t>
                      </m:r>
                      <m:r>
                        <a:rPr lang="en-US" sz="240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of</m:t>
                      </m:r>
                      <m:r>
                        <a:rPr lang="en-US" sz="2400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𝒟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≈0.25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FD82A852-D83D-F54E-9775-191735975E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9339" y="6074803"/>
                <a:ext cx="3377943" cy="369332"/>
              </a:xfrm>
              <a:prstGeom prst="rect">
                <a:avLst/>
              </a:prstGeom>
              <a:blipFill rotWithShape="0">
                <a:blip r:embed="rId8"/>
                <a:stretch>
                  <a:fillRect l="-1805" t="-143333" r="-1805" b="-17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039C68C6-0D0D-C744-9132-D838DF54AF84}"/>
                  </a:ext>
                </a:extLst>
              </p:cNvPr>
              <p:cNvSpPr/>
              <p:nvPr/>
            </p:nvSpPr>
            <p:spPr>
              <a:xfrm>
                <a:off x="2503982" y="5634099"/>
                <a:ext cx="2727458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Bias</m:t>
                      </m:r>
                      <m:r>
                        <a:rPr lang="en-US" sz="240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of</m:t>
                      </m:r>
                      <m:r>
                        <a:rPr lang="en-US" sz="2400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̅"/>
                          <m:ctrlP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</m:acc>
                      <m:d>
                        <m:dPr>
                          <m:ctrlP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≈0.50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039C68C6-0D0D-C744-9132-D838DF54AF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3982" y="5634099"/>
                <a:ext cx="2727458" cy="461665"/>
              </a:xfrm>
              <a:prstGeom prst="rect">
                <a:avLst/>
              </a:prstGeom>
              <a:blipFill rotWithShape="0">
                <a:blip r:embed="rId9"/>
                <a:stretch>
                  <a:fillRect t="-102632" r="-447" b="-130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BDA657C-E16B-7A43-9C10-2F790799CB59}"/>
                  </a:ext>
                </a:extLst>
              </p:cNvPr>
              <p:cNvSpPr txBox="1"/>
              <p:nvPr/>
            </p:nvSpPr>
            <p:spPr>
              <a:xfrm>
                <a:off x="2362883" y="6449614"/>
                <a:ext cx="279355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𝒟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𝑜𝑢𝑡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𝒟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sz="240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≈0.75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1BDA657C-E16B-7A43-9C10-2F790799CB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2883" y="6449614"/>
                <a:ext cx="2793554" cy="369332"/>
              </a:xfrm>
              <a:prstGeom prst="rect">
                <a:avLst/>
              </a:prstGeom>
              <a:blipFill rotWithShape="0">
                <a:blip r:embed="rId10"/>
                <a:stretch>
                  <a:fillRect l="-2402" r="-2838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716406B0-81D5-E34B-8802-5DEE80F5F6D4}"/>
                  </a:ext>
                </a:extLst>
              </p:cNvPr>
              <p:cNvSpPr/>
              <p:nvPr/>
            </p:nvSpPr>
            <p:spPr>
              <a:xfrm>
                <a:off x="7865385" y="5640438"/>
                <a:ext cx="270970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Bias</m:t>
                      </m:r>
                      <m:r>
                        <a:rPr lang="en-US" sz="240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of</m:t>
                      </m:r>
                      <m:r>
                        <a:rPr lang="en-US" sz="2400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̅"/>
                          <m:ctrlP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</m:acc>
                      <m:d>
                        <m:dPr>
                          <m:ctrlP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≈0.21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716406B0-81D5-E34B-8802-5DEE80F5F6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5385" y="5640438"/>
                <a:ext cx="2709705" cy="461665"/>
              </a:xfrm>
              <a:prstGeom prst="rect">
                <a:avLst/>
              </a:prstGeom>
              <a:blipFill rotWithShape="0">
                <a:blip r:embed="rId11"/>
                <a:stretch>
                  <a:fillRect l="-225" t="-102632" r="-449" b="-130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1E75136-0974-3B40-8E31-5023F604CE6C}"/>
                  </a:ext>
                </a:extLst>
              </p:cNvPr>
              <p:cNvSpPr txBox="1"/>
              <p:nvPr/>
            </p:nvSpPr>
            <p:spPr>
              <a:xfrm>
                <a:off x="7174178" y="6078031"/>
                <a:ext cx="334880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Variance</m:t>
                      </m:r>
                      <m:r>
                        <a:rPr lang="en-US" sz="240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of</m:t>
                      </m:r>
                      <m:r>
                        <a:rPr lang="en-US" sz="2400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𝒟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≈1.74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C1E75136-0974-3B40-8E31-5023F604CE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4178" y="6078031"/>
                <a:ext cx="3348801" cy="369332"/>
              </a:xfrm>
              <a:prstGeom prst="rect">
                <a:avLst/>
              </a:prstGeom>
              <a:blipFill rotWithShape="0">
                <a:blip r:embed="rId12"/>
                <a:stretch>
                  <a:fillRect l="-2186" t="-140984" r="-2186" b="-1754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76C9AA1-AA2D-7C48-9913-904E2B027BCF}"/>
                  </a:ext>
                </a:extLst>
              </p:cNvPr>
              <p:cNvSpPr txBox="1"/>
              <p:nvPr/>
            </p:nvSpPr>
            <p:spPr>
              <a:xfrm>
                <a:off x="7711440" y="6449614"/>
                <a:ext cx="281153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𝒟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𝑜𝑢𝑡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𝒟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sz="240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≈1.95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A76C9AA1-AA2D-7C48-9913-904E2B027B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1440" y="6449614"/>
                <a:ext cx="2811539" cy="369332"/>
              </a:xfrm>
              <a:prstGeom prst="rect">
                <a:avLst/>
              </a:prstGeom>
              <a:blipFill rotWithShape="0">
                <a:blip r:embed="rId13"/>
                <a:stretch>
                  <a:fillRect l="-2169" r="-2603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DEA4B841-6D52-FF4F-84D7-FD4C184256E4}"/>
              </a:ext>
            </a:extLst>
          </p:cNvPr>
          <p:cNvSpPr txBox="1"/>
          <p:nvPr/>
        </p:nvSpPr>
        <p:spPr>
          <a:xfrm>
            <a:off x="209726" y="3978037"/>
            <a:ext cx="6928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chemeClr val="accent1"/>
                </a:solidFill>
              </a:rPr>
              <a:t>N=2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CC7BE31C-F6B7-514A-8313-B802FC62897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711440" y="19865"/>
            <a:ext cx="4304050" cy="70460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72659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  <p:bldP spid="20" grpId="0"/>
      <p:bldP spid="21" grpId="0"/>
      <p:bldP spid="23" grpId="0"/>
      <p:bldP spid="24" grpId="0"/>
      <p:bldP spid="2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What if we increase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𝑁</m:t>
                    </m:r>
                  </m:oMath>
                </a14:m>
                <a:r>
                  <a:rPr lang="en-US" dirty="0"/>
                  <a:t> to 5?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2357120" y="1473343"/>
                <a:ext cx="3640455" cy="823912"/>
              </a:xfrm>
            </p:spPr>
            <p:txBody>
              <a:bodyPr/>
              <a:lstStyle/>
              <a:p>
                <a:pPr marL="0" lvl="1">
                  <a:spcBef>
                    <a:spcPts val="10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latin typeface="Cambria Math" charset="0"/>
                          </a:rPr>
                          <m:t>𝐻</m:t>
                        </m:r>
                      </m:e>
                      <m:sub>
                        <m:r>
                          <a:rPr lang="en-US" b="0" i="1"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b="0" i="1">
                        <a:latin typeface="Cambria Math" charset="0"/>
                      </a:rPr>
                      <m:t>: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dirty="0">
                        <a:latin typeface="Cambria Math" charset="0"/>
                      </a:rPr>
                      <m:t>h</m:t>
                    </m:r>
                    <m:d>
                      <m:dPr>
                        <m:ctrlPr>
                          <a:rPr lang="en-US" b="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b="0" i="1" dirty="0">
                        <a:latin typeface="Cambria Math" charset="0"/>
                      </a:rPr>
                      <m:t>=</m:t>
                    </m:r>
                    <m:r>
                      <a:rPr lang="en-US" b="0" i="1" dirty="0">
                        <a:latin typeface="Cambria Math" charset="0"/>
                      </a:rPr>
                      <m:t>𝑏</m:t>
                    </m:r>
                  </m:oMath>
                </a14:m>
                <a:endParaRPr lang="en-US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357120" y="1473343"/>
                <a:ext cx="3640455" cy="823912"/>
              </a:xfr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4"/>
              <p:cNvSpPr>
                <a:spLocks noGrp="1"/>
              </p:cNvSpPr>
              <p:nvPr>
                <p:ph type="body" sz="quarter" idx="3"/>
              </p:nvPr>
            </p:nvSpPr>
            <p:spPr>
              <a:xfrm>
                <a:off x="7711440" y="1473343"/>
                <a:ext cx="3643948" cy="823912"/>
              </a:xfrm>
            </p:spPr>
            <p:txBody>
              <a:bodyPr/>
              <a:lstStyle/>
              <a:p>
                <a:pPr marL="0" lvl="1">
                  <a:spcBef>
                    <a:spcPts val="10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𝐻</m:t>
                        </m:r>
                      </m:e>
                      <m:sub>
                        <m:r>
                          <a:rPr lang="en-US" b="0" i="1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: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charset="0"/>
                      </a:rPr>
                      <m:t>h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i="1" dirty="0">
                        <a:latin typeface="Cambria Math" charset="0"/>
                      </a:rPr>
                      <m:t>=</m:t>
                    </m:r>
                    <m:r>
                      <a:rPr lang="en-US" b="0" i="1" dirty="0">
                        <a:latin typeface="Cambria Math" charset="0"/>
                      </a:rPr>
                      <m:t>𝑎𝑥</m:t>
                    </m:r>
                    <m:r>
                      <a:rPr lang="en-US" b="0" i="1" dirty="0">
                        <a:latin typeface="Cambria Math" charset="0"/>
                      </a:rPr>
                      <m:t>+</m:t>
                    </m:r>
                    <m:r>
                      <a:rPr lang="en-US" i="1" dirty="0">
                        <a:latin typeface="Cambria Math" charset="0"/>
                      </a:rPr>
                      <m:t>𝑏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" name="Tex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3"/>
              </p:nvPr>
            </p:nvSpPr>
            <p:spPr>
              <a:xfrm>
                <a:off x="7711440" y="1473343"/>
                <a:ext cx="3643948" cy="823912"/>
              </a:xfr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0625B826-BBAC-974A-8B61-85F1D7C6A142}"/>
                  </a:ext>
                </a:extLst>
              </p:cNvPr>
              <p:cNvSpPr/>
              <p:nvPr/>
            </p:nvSpPr>
            <p:spPr>
              <a:xfrm>
                <a:off x="3817506" y="3239220"/>
                <a:ext cx="719682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</m:acc>
                      <m:d>
                        <m:dPr>
                          <m:ctrlP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0625B826-BBAC-974A-8B61-85F1D7C6A1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7506" y="3239220"/>
                <a:ext cx="719682" cy="461665"/>
              </a:xfrm>
              <a:prstGeom prst="rect">
                <a:avLst/>
              </a:prstGeom>
              <a:blipFill rotWithShape="0">
                <a:blip r:embed="rId5"/>
                <a:stretch>
                  <a:fillRect l="-2542" t="-19737" r="-46610"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02710923-ED8B-DC48-8361-0962B271A2F5}"/>
                  </a:ext>
                </a:extLst>
              </p:cNvPr>
              <p:cNvSpPr/>
              <p:nvPr/>
            </p:nvSpPr>
            <p:spPr>
              <a:xfrm>
                <a:off x="9533414" y="3700885"/>
                <a:ext cx="719682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</m:acc>
                      <m:d>
                        <m:dPr>
                          <m:ctrlP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02710923-ED8B-DC48-8361-0962B271A2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3414" y="3700885"/>
                <a:ext cx="719682" cy="461665"/>
              </a:xfrm>
              <a:prstGeom prst="rect">
                <a:avLst/>
              </a:prstGeom>
              <a:blipFill rotWithShape="0">
                <a:blip r:embed="rId6"/>
                <a:stretch>
                  <a:fillRect l="-2542" t="-19737" r="-45763"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7" name="Content Placeholder 26">
            <a:extLst>
              <a:ext uri="{FF2B5EF4-FFF2-40B4-BE49-F238E27FC236}">
                <a16:creationId xmlns:a16="http://schemas.microsoft.com/office/drawing/2014/main" id="{AF4B35C1-DC66-4C49-8F2D-1767BCCD495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7"/>
          <a:stretch>
            <a:fillRect/>
          </a:stretch>
        </p:blipFill>
        <p:spPr>
          <a:xfrm>
            <a:off x="1362153" y="1923182"/>
            <a:ext cx="4272313" cy="3684588"/>
          </a:xfrm>
          <a:prstGeom prst="rect">
            <a:avLst/>
          </a:prstGeom>
        </p:spPr>
      </p:pic>
      <p:pic>
        <p:nvPicPr>
          <p:cNvPr id="29" name="Content Placeholder 28">
            <a:extLst>
              <a:ext uri="{FF2B5EF4-FFF2-40B4-BE49-F238E27FC236}">
                <a16:creationId xmlns:a16="http://schemas.microsoft.com/office/drawing/2014/main" id="{BDC58287-AF09-AF47-977E-D4DE4B98277D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8"/>
          <a:stretch>
            <a:fillRect/>
          </a:stretch>
        </p:blipFill>
        <p:spPr>
          <a:xfrm>
            <a:off x="6629433" y="1949511"/>
            <a:ext cx="4272313" cy="368458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D82A852-D83D-F54E-9775-191735975E7C}"/>
                  </a:ext>
                </a:extLst>
              </p:cNvPr>
              <p:cNvSpPr txBox="1"/>
              <p:nvPr/>
            </p:nvSpPr>
            <p:spPr>
              <a:xfrm>
                <a:off x="1867185" y="6074803"/>
                <a:ext cx="337794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Variance</m:t>
                      </m:r>
                      <m:r>
                        <a:rPr lang="en-US" sz="240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of</m:t>
                      </m:r>
                      <m:r>
                        <a:rPr lang="en-US" sz="2400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𝒟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≈0.10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FD82A852-D83D-F54E-9775-191735975E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7185" y="6074803"/>
                <a:ext cx="3377943" cy="369332"/>
              </a:xfrm>
              <a:prstGeom prst="rect">
                <a:avLst/>
              </a:prstGeom>
              <a:blipFill rotWithShape="0">
                <a:blip r:embed="rId9"/>
                <a:stretch>
                  <a:fillRect l="-1625" t="-143333" r="-1805" b="-17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039C68C6-0D0D-C744-9132-D838DF54AF84}"/>
                  </a:ext>
                </a:extLst>
              </p:cNvPr>
              <p:cNvSpPr/>
              <p:nvPr/>
            </p:nvSpPr>
            <p:spPr>
              <a:xfrm>
                <a:off x="2561828" y="5634099"/>
                <a:ext cx="2727458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Bias</m:t>
                      </m:r>
                      <m:r>
                        <a:rPr lang="en-US" sz="240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of</m:t>
                      </m:r>
                      <m:r>
                        <a:rPr lang="en-US" sz="2400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̅"/>
                          <m:ctrlP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</m:acc>
                      <m:d>
                        <m:dPr>
                          <m:ctrlP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≈0.50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039C68C6-0D0D-C744-9132-D838DF54AF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1828" y="5634099"/>
                <a:ext cx="2727458" cy="461665"/>
              </a:xfrm>
              <a:prstGeom prst="rect">
                <a:avLst/>
              </a:prstGeom>
              <a:blipFill rotWithShape="0">
                <a:blip r:embed="rId10"/>
                <a:stretch>
                  <a:fillRect t="-102632" r="-223" b="-130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1BDA657C-E16B-7A43-9C10-2F790799CB59}"/>
                  </a:ext>
                </a:extLst>
              </p:cNvPr>
              <p:cNvSpPr txBox="1"/>
              <p:nvPr/>
            </p:nvSpPr>
            <p:spPr>
              <a:xfrm>
                <a:off x="2420729" y="6449614"/>
                <a:ext cx="2793554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𝒟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𝑜𝑢𝑡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𝒟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sz="240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≈0.60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1BDA657C-E16B-7A43-9C10-2F790799CB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0729" y="6449614"/>
                <a:ext cx="2793554" cy="369332"/>
              </a:xfrm>
              <a:prstGeom prst="rect">
                <a:avLst/>
              </a:prstGeom>
              <a:blipFill rotWithShape="0">
                <a:blip r:embed="rId11"/>
                <a:stretch>
                  <a:fillRect l="-2402" r="-2838" b="-2459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716406B0-81D5-E34B-8802-5DEE80F5F6D4}"/>
                  </a:ext>
                </a:extLst>
              </p:cNvPr>
              <p:cNvSpPr/>
              <p:nvPr/>
            </p:nvSpPr>
            <p:spPr>
              <a:xfrm>
                <a:off x="7865385" y="5634959"/>
                <a:ext cx="270970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Bias</m:t>
                      </m:r>
                      <m:r>
                        <a:rPr lang="en-US" sz="240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of</m:t>
                      </m:r>
                      <m:r>
                        <a:rPr lang="en-US" sz="2400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̅"/>
                          <m:ctrlP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</m:acc>
                      <m:d>
                        <m:dPr>
                          <m:ctrlP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≈0.21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716406B0-81D5-E34B-8802-5DEE80F5F6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5385" y="5634959"/>
                <a:ext cx="2709705" cy="461665"/>
              </a:xfrm>
              <a:prstGeom prst="rect">
                <a:avLst/>
              </a:prstGeom>
              <a:blipFill rotWithShape="0">
                <a:blip r:embed="rId12"/>
                <a:stretch>
                  <a:fillRect l="-225" t="-102632" r="-449" b="-130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1E75136-0974-3B40-8E31-5023F604CE6C}"/>
                  </a:ext>
                </a:extLst>
              </p:cNvPr>
              <p:cNvSpPr txBox="1"/>
              <p:nvPr/>
            </p:nvSpPr>
            <p:spPr>
              <a:xfrm>
                <a:off x="7174178" y="6072552"/>
                <a:ext cx="334880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Variance</m:t>
                      </m:r>
                      <m:r>
                        <a:rPr lang="en-US" sz="240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of</m:t>
                      </m:r>
                      <m:r>
                        <a:rPr lang="en-US" sz="2400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𝒟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≈0.21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C1E75136-0974-3B40-8E31-5023F604CE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4178" y="6072552"/>
                <a:ext cx="3348802" cy="369332"/>
              </a:xfrm>
              <a:prstGeom prst="rect">
                <a:avLst/>
              </a:prstGeom>
              <a:blipFill rotWithShape="0">
                <a:blip r:embed="rId13"/>
                <a:stretch>
                  <a:fillRect l="-2186" t="-140984" r="-2186" b="-1754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76C9AA1-AA2D-7C48-9913-904E2B027BCF}"/>
                  </a:ext>
                </a:extLst>
              </p:cNvPr>
              <p:cNvSpPr txBox="1"/>
              <p:nvPr/>
            </p:nvSpPr>
            <p:spPr>
              <a:xfrm>
                <a:off x="7711440" y="6444135"/>
                <a:ext cx="281153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𝒟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𝑜𝑢𝑡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𝒟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sz="240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≈0.42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A76C9AA1-AA2D-7C48-9913-904E2B027B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1440" y="6444135"/>
                <a:ext cx="2811539" cy="369332"/>
              </a:xfrm>
              <a:prstGeom prst="rect">
                <a:avLst/>
              </a:prstGeom>
              <a:blipFill rotWithShape="0">
                <a:blip r:embed="rId14"/>
                <a:stretch>
                  <a:fillRect l="-2169" r="-2386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707962B1-B19B-2D4F-883D-0C0338D51FE0}"/>
                  </a:ext>
                </a:extLst>
              </p:cNvPr>
              <p:cNvSpPr/>
              <p:nvPr/>
            </p:nvSpPr>
            <p:spPr>
              <a:xfrm>
                <a:off x="3969906" y="3391620"/>
                <a:ext cx="719682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</m:acc>
                      <m:d>
                        <m:dPr>
                          <m:ctrlP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707962B1-B19B-2D4F-883D-0C0338D51F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9906" y="3391620"/>
                <a:ext cx="719682" cy="461665"/>
              </a:xfrm>
              <a:prstGeom prst="rect">
                <a:avLst/>
              </a:prstGeom>
              <a:blipFill>
                <a:blip r:embed="rId15"/>
                <a:stretch>
                  <a:fillRect l="-1754" t="-18919" b="-8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4B6493C9-ED66-DA41-B071-827E365E9266}"/>
                  </a:ext>
                </a:extLst>
              </p:cNvPr>
              <p:cNvSpPr/>
              <p:nvPr/>
            </p:nvSpPr>
            <p:spPr>
              <a:xfrm>
                <a:off x="9685814" y="3853285"/>
                <a:ext cx="719682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</m:acc>
                      <m:d>
                        <m:dPr>
                          <m:ctrlP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4B6493C9-ED66-DA41-B071-827E365E92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5814" y="3853285"/>
                <a:ext cx="719682" cy="461665"/>
              </a:xfrm>
              <a:prstGeom prst="rect">
                <a:avLst/>
              </a:prstGeom>
              <a:blipFill>
                <a:blip r:embed="rId16"/>
                <a:stretch>
                  <a:fillRect l="-1754" t="-18421"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Picture 18">
            <a:extLst>
              <a:ext uri="{FF2B5EF4-FFF2-40B4-BE49-F238E27FC236}">
                <a16:creationId xmlns:a16="http://schemas.microsoft.com/office/drawing/2014/main" id="{FFC9FD34-C815-6E4C-B0DB-2556052BE1E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583152" y="206987"/>
            <a:ext cx="4304050" cy="70460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4184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/>
      <p:bldP spid="32" grpId="0"/>
      <p:bldP spid="33" grpId="0"/>
      <p:bldP spid="34" grpId="0"/>
      <p:bldP spid="3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  <m:d>
                          <m:d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p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</m:e>
                        </m:d>
                      </m:e>
                    </m:d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𝔼</m:t>
                            </m:r>
                          </m:e>
                          <m:sub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24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US" sz="24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</m:acc>
                                    <m:d>
                                      <m:dPr>
                                        <m:ctrlPr>
                                          <a:rPr lang="en-US" sz="24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i="1">
                                                <a:solidFill>
                                                  <a:srgbClr val="FFC00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rgbClr val="FFC00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</m:d>
                                    <m:r>
                                      <a:rPr lang="en-US" sz="2400" i="1">
                                        <a:solidFill>
                                          <a:srgbClr val="FFC000"/>
                                        </a:solidFill>
                                        <a:latin typeface="Cambria Math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4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𝑓</m:t>
                                    </m:r>
                                    <m:d>
                                      <m:dPr>
                                        <m:ctrlPr>
                                          <a:rPr lang="en-US" sz="24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i="1">
                                                <a:solidFill>
                                                  <a:srgbClr val="FFC00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rgbClr val="FFC00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</m:d>
                                  </m:e>
                                </m:d>
                              </m:e>
                              <m:sup>
                                <m:r>
                                  <a:rPr lang="en-US" sz="24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6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sz="240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2400" i="1">
                                        <a:solidFill>
                                          <a:schemeClr val="accent6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sz="2400" i="1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p>
                                        <m:d>
                                          <m:dPr>
                                            <m:ctrlPr>
                                              <a:rPr lang="en-US" sz="2400" i="1">
                                                <a:solidFill>
                                                  <a:schemeClr val="accent6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chemeClr val="accent6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𝐷</m:t>
                                            </m:r>
                                          </m:e>
                                        </m:d>
                                      </m:sup>
                                    </m:sSup>
                                    <m:d>
                                      <m:dPr>
                                        <m:ctrlPr>
                                          <a:rPr lang="en-US" sz="2400" i="1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i="1">
                                                <a:solidFill>
                                                  <a:schemeClr val="accent6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chemeClr val="accent6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</m:d>
                                    <m:r>
                                      <a:rPr lang="en-US" sz="2400" i="1">
                                        <a:solidFill>
                                          <a:schemeClr val="accent6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lang="en-US" sz="2400" i="1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</m:acc>
                                    <m:d>
                                      <m:dPr>
                                        <m:ctrlPr>
                                          <a:rPr lang="en-US" sz="2400" i="1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i="1">
                                                <a:solidFill>
                                                  <a:schemeClr val="accent6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chemeClr val="accent6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</m:d>
                                  </m:e>
                                </m:d>
                              </m:e>
                              <m:sup>
                                <m:r>
                                  <a:rPr lang="en-US" sz="2400" i="1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</m:d>
                  </m:oMath>
                </a14:m>
                <a:endParaRPr lang="en-US" i="1" dirty="0">
                  <a:solidFill>
                    <a:schemeClr val="accent1"/>
                  </a:solidFill>
                  <a:latin typeface="Cambria Math" charset="0"/>
                  <a:ea typeface="Cambria Math" panose="02040503050406030204" pitchFamily="18" charset="0"/>
                </a:endParaRPr>
              </a:p>
              <a:p>
                <a:endParaRPr lang="en-US" i="1" dirty="0">
                  <a:solidFill>
                    <a:schemeClr val="accent1"/>
                  </a:solidFill>
                  <a:latin typeface="Cambria Math" charset="0"/>
                  <a:ea typeface="Cambria Math" panose="02040503050406030204" pitchFamily="18" charset="0"/>
                </a:endParaRPr>
              </a:p>
              <a:p>
                <a:r>
                  <a:rPr lang="en-US" dirty="0"/>
                  <a:t>Increasing the number of data points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Biases roughly stay the same</a:t>
                </a:r>
              </a:p>
              <a:p>
                <a:pPr lvl="1"/>
                <a:r>
                  <a:rPr lang="en-US" dirty="0"/>
                  <a:t>Variances decrease</a:t>
                </a:r>
              </a:p>
              <a:p>
                <a:pPr lvl="1"/>
                <a:r>
                  <a:rPr lang="en-US" dirty="0"/>
                  <a:t>Expected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US" dirty="0"/>
                  <a:t> decreases</a:t>
                </a:r>
              </a:p>
              <a:p>
                <a:pPr lvl="1"/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437888" y="1065659"/>
                <a:ext cx="104836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FFC000"/>
                    </a:solidFill>
                  </a:rPr>
                  <a:t>Bias(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rgbClr val="FFC000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sz="2400" dirty="0">
                    <a:solidFill>
                      <a:srgbClr val="FFC000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7888" y="1065659"/>
                <a:ext cx="1048364" cy="461665"/>
              </a:xfrm>
              <a:prstGeom prst="rect">
                <a:avLst/>
              </a:prstGeom>
              <a:blipFill rotWithShape="0">
                <a:blip r:embed="rId3"/>
                <a:stretch>
                  <a:fillRect l="-8721" t="-19737" r="-25581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8037576" y="1027906"/>
                <a:ext cx="95609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chemeClr val="accent6"/>
                    </a:solidFill>
                  </a:rPr>
                  <a:t>Var(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accent6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sz="2400" dirty="0">
                    <a:solidFill>
                      <a:schemeClr val="accent6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7576" y="1027906"/>
                <a:ext cx="956096" cy="461665"/>
              </a:xfrm>
              <a:prstGeom prst="rect">
                <a:avLst/>
              </a:prstGeom>
              <a:blipFill rotWithShape="0">
                <a:blip r:embed="rId4"/>
                <a:stretch>
                  <a:fillRect l="-10256" t="-20000" r="-28205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/>
          <p:cNvCxnSpPr>
            <a:endCxn id="6" idx="2"/>
          </p:cNvCxnSpPr>
          <p:nvPr/>
        </p:nvCxnSpPr>
        <p:spPr>
          <a:xfrm flipV="1">
            <a:off x="4962070" y="1527324"/>
            <a:ext cx="0" cy="298301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8521646" y="1489571"/>
            <a:ext cx="0" cy="298301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695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  <m:d>
                          <m:d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p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</m:e>
                        </m:d>
                      </m:e>
                    </m:d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𝔼</m:t>
                            </m:r>
                          </m:e>
                          <m:sub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24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US" sz="24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</m:acc>
                                    <m:d>
                                      <m:dPr>
                                        <m:ctrlPr>
                                          <a:rPr lang="en-US" sz="24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i="1">
                                                <a:solidFill>
                                                  <a:srgbClr val="FFC00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rgbClr val="FFC00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</m:d>
                                    <m:r>
                                      <a:rPr lang="en-US" sz="2400" i="1">
                                        <a:solidFill>
                                          <a:srgbClr val="FFC000"/>
                                        </a:solidFill>
                                        <a:latin typeface="Cambria Math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4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𝑓</m:t>
                                    </m:r>
                                    <m:d>
                                      <m:dPr>
                                        <m:ctrlPr>
                                          <a:rPr lang="en-US" sz="24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i="1">
                                                <a:solidFill>
                                                  <a:srgbClr val="FFC00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rgbClr val="FFC00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</m:d>
                                  </m:e>
                                </m:d>
                              </m:e>
                              <m:sup>
                                <m:r>
                                  <a:rPr lang="en-US" sz="24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6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sz="240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2400" i="1">
                                        <a:solidFill>
                                          <a:schemeClr val="accent6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sz="2400" i="1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p>
                                        <m:d>
                                          <m:dPr>
                                            <m:ctrlPr>
                                              <a:rPr lang="en-US" sz="2400" i="1">
                                                <a:solidFill>
                                                  <a:schemeClr val="accent6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chemeClr val="accent6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𝐷</m:t>
                                            </m:r>
                                          </m:e>
                                        </m:d>
                                      </m:sup>
                                    </m:sSup>
                                    <m:d>
                                      <m:dPr>
                                        <m:ctrlPr>
                                          <a:rPr lang="en-US" sz="2400" i="1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i="1">
                                                <a:solidFill>
                                                  <a:schemeClr val="accent6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chemeClr val="accent6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</m:d>
                                    <m:r>
                                      <a:rPr lang="en-US" sz="2400" i="1">
                                        <a:solidFill>
                                          <a:schemeClr val="accent6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lang="en-US" sz="2400" i="1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</m:acc>
                                    <m:d>
                                      <m:dPr>
                                        <m:ctrlPr>
                                          <a:rPr lang="en-US" sz="2400" i="1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i="1">
                                                <a:solidFill>
                                                  <a:schemeClr val="accent6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chemeClr val="accent6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</m:d>
                                  </m:e>
                                </m:d>
                              </m:e>
                              <m:sup>
                                <m:r>
                                  <a:rPr lang="en-US" sz="2400" i="1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</m:d>
                  </m:oMath>
                </a14:m>
                <a:endParaRPr lang="en-US" i="1" dirty="0">
                  <a:solidFill>
                    <a:schemeClr val="accent1"/>
                  </a:solidFill>
                  <a:latin typeface="Cambria Math" charset="0"/>
                  <a:ea typeface="Cambria Math" panose="02040503050406030204" pitchFamily="18" charset="0"/>
                </a:endParaRPr>
              </a:p>
              <a:p>
                <a:endParaRPr lang="en-US" i="1" dirty="0">
                  <a:solidFill>
                    <a:schemeClr val="accent1"/>
                  </a:solidFill>
                  <a:latin typeface="Cambria Math" charset="0"/>
                  <a:ea typeface="Cambria Math" panose="02040503050406030204" pitchFamily="18" charset="0"/>
                </a:endParaRPr>
              </a:p>
              <a:p>
                <a:r>
                  <a:rPr lang="en-US" dirty="0"/>
                  <a:t>Increasing the complexity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Bias goes down </a:t>
                </a: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(more likely to approximate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charset="0"/>
                      </a:rPr>
                      <m:t>𝑓</m:t>
                    </m:r>
                  </m:oMath>
                </a14:m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Variance goes up </a:t>
                </a: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(The stability of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a:rPr lang="en-US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d>
                          <m:dPr>
                            <m:ctrlPr>
                              <a:rPr lang="en-US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 is worse) </a:t>
                </a:r>
                <a:endParaRPr lang="en-US" dirty="0"/>
              </a:p>
              <a:p>
                <a:pPr lvl="1"/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437888" y="1065659"/>
                <a:ext cx="104836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FFC000"/>
                    </a:solidFill>
                  </a:rPr>
                  <a:t>Bias(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rgbClr val="FFC000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sz="2400" dirty="0">
                    <a:solidFill>
                      <a:srgbClr val="FFC000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7888" y="1065659"/>
                <a:ext cx="1048364" cy="461665"/>
              </a:xfrm>
              <a:prstGeom prst="rect">
                <a:avLst/>
              </a:prstGeom>
              <a:blipFill rotWithShape="0">
                <a:blip r:embed="rId3"/>
                <a:stretch>
                  <a:fillRect l="-8721" t="-19737" r="-25581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8037576" y="1027906"/>
                <a:ext cx="95609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chemeClr val="accent6"/>
                    </a:solidFill>
                  </a:rPr>
                  <a:t>Var(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accent6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sz="2400" dirty="0">
                    <a:solidFill>
                      <a:schemeClr val="accent6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7576" y="1027906"/>
                <a:ext cx="956096" cy="461665"/>
              </a:xfrm>
              <a:prstGeom prst="rect">
                <a:avLst/>
              </a:prstGeom>
              <a:blipFill rotWithShape="0">
                <a:blip r:embed="rId4"/>
                <a:stretch>
                  <a:fillRect l="-10256" t="-20000" r="-28205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/>
          <p:cNvCxnSpPr>
            <a:endCxn id="6" idx="2"/>
          </p:cNvCxnSpPr>
          <p:nvPr/>
        </p:nvCxnSpPr>
        <p:spPr>
          <a:xfrm flipV="1">
            <a:off x="4962070" y="1527324"/>
            <a:ext cx="0" cy="298301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8521646" y="1489571"/>
            <a:ext cx="0" cy="298301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745EE1A1-11F9-1F4D-9BF2-9DFCFAEBA7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8911" y="4508073"/>
            <a:ext cx="6297494" cy="2243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458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  <m:d>
                          <m:d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p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</m:e>
                        </m:d>
                      </m:e>
                    </m:d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𝔼</m:t>
                            </m:r>
                          </m:e>
                          <m:sub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24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US" sz="24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</m:acc>
                                    <m:d>
                                      <m:dPr>
                                        <m:ctrlPr>
                                          <a:rPr lang="en-US" sz="24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i="1">
                                                <a:solidFill>
                                                  <a:srgbClr val="FFC00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rgbClr val="FFC00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</m:d>
                                    <m:r>
                                      <a:rPr lang="en-US" sz="2400" i="1">
                                        <a:solidFill>
                                          <a:srgbClr val="FFC000"/>
                                        </a:solidFill>
                                        <a:latin typeface="Cambria Math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4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𝑓</m:t>
                                    </m:r>
                                    <m:d>
                                      <m:dPr>
                                        <m:ctrlPr>
                                          <a:rPr lang="en-US" sz="24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i="1">
                                                <a:solidFill>
                                                  <a:srgbClr val="FFC00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rgbClr val="FFC00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</m:d>
                                  </m:e>
                                </m:d>
                              </m:e>
                              <m:sup>
                                <m:r>
                                  <a:rPr lang="en-US" sz="24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6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sz="240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2400" i="1">
                                        <a:solidFill>
                                          <a:schemeClr val="accent6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sz="2400" i="1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p>
                                        <m:d>
                                          <m:dPr>
                                            <m:ctrlPr>
                                              <a:rPr lang="en-US" sz="2400" i="1">
                                                <a:solidFill>
                                                  <a:schemeClr val="accent6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chemeClr val="accent6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𝐷</m:t>
                                            </m:r>
                                          </m:e>
                                        </m:d>
                                      </m:sup>
                                    </m:sSup>
                                    <m:d>
                                      <m:dPr>
                                        <m:ctrlPr>
                                          <a:rPr lang="en-US" sz="2400" i="1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i="1">
                                                <a:solidFill>
                                                  <a:schemeClr val="accent6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chemeClr val="accent6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</m:d>
                                    <m:r>
                                      <a:rPr lang="en-US" sz="2400" i="1">
                                        <a:solidFill>
                                          <a:schemeClr val="accent6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lang="en-US" sz="2400" i="1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</m:acc>
                                    <m:d>
                                      <m:dPr>
                                        <m:ctrlPr>
                                          <a:rPr lang="en-US" sz="2400" i="1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i="1">
                                                <a:solidFill>
                                                  <a:schemeClr val="accent6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chemeClr val="accent6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</m:d>
                                  </m:e>
                                </m:d>
                              </m:e>
                              <m:sup>
                                <m:r>
                                  <a:rPr lang="en-US" sz="2400" i="1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</m:d>
                  </m:oMath>
                </a14:m>
                <a:endParaRPr lang="en-US" i="1" dirty="0">
                  <a:solidFill>
                    <a:schemeClr val="accent1"/>
                  </a:solidFill>
                  <a:latin typeface="Cambria Math" charset="0"/>
                  <a:ea typeface="Cambria Math" panose="02040503050406030204" pitchFamily="18" charset="0"/>
                </a:endParaRPr>
              </a:p>
              <a:p>
                <a:endParaRPr lang="en-US" i="1" dirty="0">
                  <a:solidFill>
                    <a:schemeClr val="accent1"/>
                  </a:solidFill>
                  <a:latin typeface="Cambria Math" charset="0"/>
                  <a:ea typeface="Cambria Math" panose="02040503050406030204" pitchFamily="18" charset="0"/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This is a </a:t>
                </a:r>
                <a:r>
                  <a:rPr lang="en-US" b="1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conceptual</a:t>
                </a:r>
                <a:r>
                  <a:rPr lang="en-US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decomposition</a:t>
                </a: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Both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accent1"/>
                    </a:solidFill>
                    <a:ea typeface="Cambria Math" panose="02040503050406030204" pitchFamily="18" charset="0"/>
                  </a:rPr>
                  <a:t> </a:t>
                </a:r>
                <a:r>
                  <a:rPr lang="en-US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and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are unknown</a:t>
                </a:r>
              </a:p>
              <a:p>
                <a:pPr lvl="1"/>
                <a:r>
                  <a:rPr lang="en-US" dirty="0">
                    <a:ea typeface="Cambria Math" panose="02040503050406030204" pitchFamily="18" charset="0"/>
                  </a:rPr>
                  <a:t>We can’t really calculate bias and variance for practical problems</a:t>
                </a:r>
              </a:p>
              <a:p>
                <a:pPr lvl="1"/>
                <a:endParaRPr lang="en-US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However, it provides a conceptual guidelines in decreasing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endParaRPr lang="en-US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437888" y="1065659"/>
                <a:ext cx="104836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FFC000"/>
                    </a:solidFill>
                  </a:rPr>
                  <a:t>Bias(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rgbClr val="FFC000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sz="2400" dirty="0">
                    <a:solidFill>
                      <a:srgbClr val="FFC000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7888" y="1065659"/>
                <a:ext cx="1048364" cy="461665"/>
              </a:xfrm>
              <a:prstGeom prst="rect">
                <a:avLst/>
              </a:prstGeom>
              <a:blipFill rotWithShape="0">
                <a:blip r:embed="rId3"/>
                <a:stretch>
                  <a:fillRect l="-8721" t="-19737" r="-25581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8037576" y="1027906"/>
                <a:ext cx="95609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chemeClr val="accent6"/>
                    </a:solidFill>
                  </a:rPr>
                  <a:t>Var(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accent6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sz="2400" dirty="0">
                    <a:solidFill>
                      <a:schemeClr val="accent6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7576" y="1027906"/>
                <a:ext cx="956096" cy="461665"/>
              </a:xfrm>
              <a:prstGeom prst="rect">
                <a:avLst/>
              </a:prstGeom>
              <a:blipFill rotWithShape="0">
                <a:blip r:embed="rId4"/>
                <a:stretch>
                  <a:fillRect l="-10256" t="-20000" r="-28205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/>
          <p:cNvCxnSpPr>
            <a:endCxn id="6" idx="2"/>
          </p:cNvCxnSpPr>
          <p:nvPr/>
        </p:nvCxnSpPr>
        <p:spPr>
          <a:xfrm flipV="1">
            <a:off x="4962070" y="1527324"/>
            <a:ext cx="0" cy="298301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8521646" y="1489571"/>
            <a:ext cx="0" cy="298301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95661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E6076F-CAE5-7D47-AED7-3D0327529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B098A6-19FD-B342-A32D-898830A2C5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Will talk about this in details in the 2</a:t>
            </a:r>
            <a:r>
              <a:rPr lang="en-US" baseline="30000" dirty="0"/>
              <a:t>nd</a:t>
            </a:r>
            <a:r>
              <a:rPr lang="en-US" dirty="0"/>
              <a:t> half of the semester</a:t>
            </a:r>
          </a:p>
          <a:p>
            <a:r>
              <a:rPr lang="en-US" dirty="0"/>
              <a:t>Decision tree</a:t>
            </a:r>
          </a:p>
          <a:p>
            <a:pPr lvl="1"/>
            <a:r>
              <a:rPr lang="en-US" dirty="0"/>
              <a:t>A low bias but high variance hypothesis set</a:t>
            </a:r>
          </a:p>
          <a:p>
            <a:pPr lvl="1"/>
            <a:r>
              <a:rPr lang="en-US" dirty="0"/>
              <a:t>Practical performance is not ideal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Random forest</a:t>
            </a:r>
          </a:p>
          <a:p>
            <a:pPr lvl="1"/>
            <a:r>
              <a:rPr lang="en-US" dirty="0"/>
              <a:t>Trying to reduce the variance while not sacrificing bias</a:t>
            </a:r>
          </a:p>
          <a:p>
            <a:pPr lvl="1"/>
            <a:r>
              <a:rPr lang="en-US" dirty="0"/>
              <a:t>Idea: Generate many trees randomly and average them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0374D5-F43E-454C-A5F5-AF61806F17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8154" y="2358515"/>
            <a:ext cx="4895246" cy="2753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37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E0B8D-958F-1641-BAA0-CA0E2B4D4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Theories of Generalization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A0C131-8F53-EF48-BFA3-E75F525942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VC Generalization Bound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Bias-Variance Tradeoff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6A1EEC05-3E6E-DB48-9231-A731D5CD5851}"/>
                  </a:ext>
                </a:extLst>
              </p:cNvPr>
              <p:cNvSpPr/>
              <p:nvPr/>
            </p:nvSpPr>
            <p:spPr>
              <a:xfrm>
                <a:off x="838200" y="2524212"/>
                <a:ext cx="5541069" cy="9221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>
                    <a:solidFill>
                      <a:schemeClr val="accent1"/>
                    </a:solidFill>
                  </a:rPr>
                  <a:t> 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𝑣𝑐</m:t>
                                </m:r>
                              </m:sub>
                            </m:sSub>
                            <m:f>
                              <m:f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func>
                                  <m:funcPr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40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ln</m:t>
                                    </m:r>
                                  </m:fName>
                                  <m:e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</m:func>
                              </m:num>
                              <m:den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den>
                            </m:f>
                          </m:e>
                        </m:rad>
                      </m:e>
                    </m:d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6A1EEC05-3E6E-DB48-9231-A731D5CD58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524212"/>
                <a:ext cx="5541069" cy="92217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4A3267EA-713F-4D46-BF8C-A443923C7B93}"/>
                  </a:ext>
                </a:extLst>
              </p:cNvPr>
              <p:cNvSpPr/>
              <p:nvPr/>
            </p:nvSpPr>
            <p:spPr>
              <a:xfrm>
                <a:off x="1488753" y="4571441"/>
                <a:ext cx="9781032" cy="91422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𝑜𝑢𝑡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</m:d>
                        </m:e>
                      </m:d>
                      <m:sSub>
                        <m:sSub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  <a:ea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𝔼</m:t>
                              </m:r>
                            </m:e>
                            <m:sub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400" i="1">
                                          <a:solidFill>
                                            <a:srgbClr val="FFC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lang="en-US" sz="2400" i="1">
                                              <a:solidFill>
                                                <a:srgbClr val="FFC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rgbClr val="FFC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𝑔</m:t>
                                          </m:r>
                                        </m:e>
                                      </m:acc>
                                      <m:d>
                                        <m:dPr>
                                          <m:ctrlPr>
                                            <a:rPr lang="en-US" sz="2400" i="1">
                                              <a:solidFill>
                                                <a:srgbClr val="FFC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acc>
                                            <m:accPr>
                                              <m:chr m:val="⃗"/>
                                              <m:ctrlPr>
                                                <a:rPr lang="en-US" sz="2400" i="1">
                                                  <a:solidFill>
                                                    <a:srgbClr val="FFC00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2400" i="1">
                                                  <a:solidFill>
                                                    <a:srgbClr val="FFC00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</m:e>
                                      </m:d>
                                      <m:r>
                                        <a:rPr lang="en-US" sz="2400" i="1">
                                          <a:solidFill>
                                            <a:srgbClr val="FFC000"/>
                                          </a:solidFill>
                                          <a:latin typeface="Cambria Math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400" i="1">
                                          <a:solidFill>
                                            <a:srgbClr val="FFC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𝑓</m:t>
                                      </m:r>
                                      <m:d>
                                        <m:dPr>
                                          <m:ctrlPr>
                                            <a:rPr lang="en-US" sz="2400" i="1">
                                              <a:solidFill>
                                                <a:srgbClr val="FFC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acc>
                                            <m:accPr>
                                              <m:chr m:val="⃗"/>
                                              <m:ctrlPr>
                                                <a:rPr lang="en-US" sz="2400" i="1">
                                                  <a:solidFill>
                                                    <a:srgbClr val="FFC00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2400" i="1">
                                                  <a:solidFill>
                                                    <a:srgbClr val="FFC00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𝔼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accent6"/>
                                  </a:solidFill>
                                  <a:latin typeface="Cambria Math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400" i="1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2400" i="1">
                                              <a:solidFill>
                                                <a:schemeClr val="accent6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chemeClr val="accent6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𝑔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en-US" sz="2400" i="1">
                                                  <a:solidFill>
                                                    <a:schemeClr val="accent6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2400" i="1">
                                                  <a:solidFill>
                                                    <a:schemeClr val="accent6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𝐷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  <m:d>
                                        <m:dPr>
                                          <m:ctrlPr>
                                            <a:rPr lang="en-US" sz="2400" i="1">
                                              <a:solidFill>
                                                <a:schemeClr val="accent6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acc>
                                            <m:accPr>
                                              <m:chr m:val="⃗"/>
                                              <m:ctrlPr>
                                                <a:rPr lang="en-US" sz="2400" i="1">
                                                  <a:solidFill>
                                                    <a:schemeClr val="accent6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2400" i="1">
                                                  <a:solidFill>
                                                    <a:schemeClr val="accent6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</m:e>
                                      </m:d>
                                      <m:r>
                                        <a:rPr lang="en-US" sz="2400" i="1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̅"/>
                                          <m:ctrlPr>
                                            <a:rPr lang="en-US" sz="2400" i="1">
                                              <a:solidFill>
                                                <a:schemeClr val="accent6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chemeClr val="accent6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𝑔</m:t>
                                          </m:r>
                                        </m:e>
                                      </m:acc>
                                      <m:d>
                                        <m:dPr>
                                          <m:ctrlPr>
                                            <a:rPr lang="en-US" sz="2400" i="1">
                                              <a:solidFill>
                                                <a:schemeClr val="accent6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acc>
                                            <m:accPr>
                                              <m:chr m:val="⃗"/>
                                              <m:ctrlPr>
                                                <a:rPr lang="en-US" sz="2400" i="1">
                                                  <a:solidFill>
                                                    <a:schemeClr val="accent6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2400" i="1">
                                                  <a:solidFill>
                                                    <a:schemeClr val="accent6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d>
                    </m:oMath>
                  </m:oMathPara>
                </a14:m>
                <a:endParaRPr lang="en-US" sz="2400" i="1" dirty="0">
                  <a:solidFill>
                    <a:schemeClr val="accent1"/>
                  </a:solidFill>
                  <a:latin typeface="Cambria Math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4A3267EA-713F-4D46-BF8C-A443923C7B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8753" y="4571441"/>
                <a:ext cx="9781032" cy="91422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175609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Curves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913544"/>
            <a:ext cx="4538583" cy="415371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4053" y="1913544"/>
            <a:ext cx="4321221" cy="427373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84B97AE-0AE8-4B47-BCB1-FEEE815AB9B2}"/>
              </a:ext>
            </a:extLst>
          </p:cNvPr>
          <p:cNvSpPr/>
          <p:nvPr/>
        </p:nvSpPr>
        <p:spPr>
          <a:xfrm>
            <a:off x="1133856" y="3035808"/>
            <a:ext cx="4401312" cy="21457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D57F507-E04B-DC44-94E4-26A6E13BB961}"/>
              </a:ext>
            </a:extLst>
          </p:cNvPr>
          <p:cNvSpPr/>
          <p:nvPr/>
        </p:nvSpPr>
        <p:spPr>
          <a:xfrm>
            <a:off x="6377121" y="2429256"/>
            <a:ext cx="4401312" cy="31181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99284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Curves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913544"/>
            <a:ext cx="4538583" cy="415371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4053" y="1913544"/>
            <a:ext cx="4321221" cy="427373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B689787-2FA4-9C44-BD85-1339F898A58D}"/>
              </a:ext>
            </a:extLst>
          </p:cNvPr>
          <p:cNvSpPr/>
          <p:nvPr/>
        </p:nvSpPr>
        <p:spPr>
          <a:xfrm>
            <a:off x="6377121" y="2429256"/>
            <a:ext cx="4401312" cy="31181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99852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Curves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913544"/>
            <a:ext cx="4538583" cy="415371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4053" y="1913544"/>
            <a:ext cx="4321221" cy="4273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8728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D96698-191B-4C47-B7DC-06CC5195C4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0355"/>
            <a:ext cx="10515600" cy="1325563"/>
          </a:xfrm>
        </p:spPr>
        <p:txBody>
          <a:bodyPr/>
          <a:lstStyle/>
          <a:p>
            <a:r>
              <a:rPr lang="en-US" dirty="0"/>
              <a:t>Theory of Generalization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37957D0-D01A-3747-94C0-7EAAC65ACC4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14007"/>
                <a:ext cx="10515600" cy="5087501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Learning from a </a:t>
                </a:r>
                <a:r>
                  <a:rPr lang="en-US" dirty="0">
                    <a:solidFill>
                      <a:schemeClr val="accent2"/>
                    </a:solidFill>
                  </a:rPr>
                  <a:t>finite</a:t>
                </a:r>
                <a:r>
                  <a:rPr lang="en-US" dirty="0"/>
                  <a:t> hypothesis set: learn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lit/>
                      </m:rP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  <m:r>
                      <m:rPr>
                        <m:lit/>
                      </m:rP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br>
                  <a:rPr lang="en-US" sz="2100" i="1" dirty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</a:br>
                <a:br>
                  <a:rPr lang="en-US" sz="2100" i="1" dirty="0">
                    <a:latin typeface="Cambria Math" panose="02040503050406030204" pitchFamily="18" charset="0"/>
                  </a:rPr>
                </a:br>
                <a:r>
                  <a:rPr lang="en-US" sz="2100" i="1" dirty="0">
                    <a:latin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600" dirty="0"/>
                      <m:t>With</m:t>
                    </m:r>
                    <m:r>
                      <m:rPr>
                        <m:nor/>
                      </m:rPr>
                      <a:rPr lang="en-US" sz="2600" dirty="0"/>
                      <m:t> </m:t>
                    </m:r>
                    <m:r>
                      <m:rPr>
                        <m:nor/>
                      </m:rPr>
                      <a:rPr lang="en-US" sz="2600" dirty="0"/>
                      <m:t>prob</m:t>
                    </m:r>
                    <m:r>
                      <m:rPr>
                        <m:nor/>
                      </m:rPr>
                      <a:rPr lang="en-US" sz="2600" dirty="0"/>
                      <m:t> </m:t>
                    </m:r>
                    <m:r>
                      <a:rPr lang="en-US" sz="26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sz="26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sz="2600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sz="2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sz="26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2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sz="2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sz="26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rad>
                      <m:radPr>
                        <m:degHide m:val="on"/>
                        <m:ctrlPr>
                          <a:rPr lang="en-US" sz="2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𝑙𝑛</m:t>
                        </m:r>
                        <m:f>
                          <m:fPr>
                            <m:ctrlP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60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num>
                          <m:den>
                            <m: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𝛿</m:t>
                            </m:r>
                          </m:den>
                        </m:f>
                      </m:e>
                    </m:rad>
                  </m:oMath>
                </a14:m>
                <a:endParaRPr lang="en-US" dirty="0"/>
              </a:p>
              <a:p>
                <a:endParaRPr lang="en-US" sz="1800" dirty="0"/>
              </a:p>
              <a:p>
                <a:r>
                  <a:rPr lang="en-US" dirty="0"/>
                  <a:t>What </a:t>
                </a:r>
                <a:r>
                  <a:rPr lang="en-US" dirty="0">
                    <a:solidFill>
                      <a:schemeClr val="tx1"/>
                    </a:solidFill>
                  </a:rPr>
                  <a:t>if</a:t>
                </a:r>
                <a14:m>
                  <m:oMath xmlns:m="http://schemas.openxmlformats.org/officeDocument/2006/math">
                    <m:r>
                      <a:rPr lang="en-US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→∞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VC Generalization Bound</a:t>
                </a:r>
                <a:br>
                  <a:rPr lang="en-US" sz="1300" dirty="0"/>
                </a:br>
                <a:br>
                  <a:rPr lang="en-US" sz="1300" dirty="0"/>
                </a:br>
                <a:r>
                  <a:rPr lang="en-US" sz="1300" dirty="0"/>
                  <a:t>	</a:t>
                </a:r>
                <a:r>
                  <a:rPr lang="en-US" dirty="0"/>
                  <a:t>With prob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8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𝑙𝑛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𝛿</m:t>
                            </m:r>
                          </m:den>
                        </m:f>
                      </m:e>
                    </m:ra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37957D0-D01A-3747-94C0-7EAAC65ACC4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14007"/>
                <a:ext cx="10515600" cy="5087501"/>
              </a:xfrm>
              <a:blipFill>
                <a:blip r:embed="rId2"/>
                <a:stretch>
                  <a:fillRect l="-965" t="-3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8A21E707-AD45-F54D-8A59-54725B83E8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1954" y="3498921"/>
            <a:ext cx="4489751" cy="173893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3506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Curves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9462978" cy="41293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126E04E-2435-5D4C-B84E-26DA2573E1D9}"/>
              </a:ext>
            </a:extLst>
          </p:cNvPr>
          <p:cNvSpPr/>
          <p:nvPr/>
        </p:nvSpPr>
        <p:spPr>
          <a:xfrm>
            <a:off x="1249680" y="2341891"/>
            <a:ext cx="4364736" cy="31333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43C8D73-8E21-2B47-9AF8-335CA6473D00}"/>
              </a:ext>
            </a:extLst>
          </p:cNvPr>
          <p:cNvSpPr/>
          <p:nvPr/>
        </p:nvSpPr>
        <p:spPr>
          <a:xfrm>
            <a:off x="6297168" y="2347987"/>
            <a:ext cx="4364736" cy="31333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1836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Curves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9462978" cy="41293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22A2A6E-B24B-F34C-BFFB-87EE896DED82}"/>
              </a:ext>
            </a:extLst>
          </p:cNvPr>
          <p:cNvSpPr/>
          <p:nvPr/>
        </p:nvSpPr>
        <p:spPr>
          <a:xfrm>
            <a:off x="6297168" y="2347987"/>
            <a:ext cx="4364736" cy="31333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0212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Curves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9462978" cy="412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2749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75F921D-529C-EF49-9F79-B393E12A48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5603" y="0"/>
            <a:ext cx="9205369" cy="6858000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9992A930-72E1-AD4F-A073-74BC4A2AD942}"/>
              </a:ext>
            </a:extLst>
          </p:cNvPr>
          <p:cNvSpPr/>
          <p:nvPr/>
        </p:nvSpPr>
        <p:spPr>
          <a:xfrm>
            <a:off x="6459982" y="3429000"/>
            <a:ext cx="2742075" cy="518886"/>
          </a:xfrm>
          <a:prstGeom prst="round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620FC9-BD3C-694A-B421-3678C505FF9D}"/>
              </a:ext>
            </a:extLst>
          </p:cNvPr>
          <p:cNvSpPr txBox="1"/>
          <p:nvPr/>
        </p:nvSpPr>
        <p:spPr>
          <a:xfrm>
            <a:off x="8545887" y="2719648"/>
            <a:ext cx="25283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solidFill>
                  <a:srgbClr val="00B050"/>
                </a:solidFill>
              </a:rPr>
              <a:t>Our focus so far</a:t>
            </a:r>
            <a:endParaRPr lang="en-US" sz="28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8658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75F921D-529C-EF49-9F79-B393E12A48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5603" y="0"/>
            <a:ext cx="9205369" cy="6858000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9992A930-72E1-AD4F-A073-74BC4A2AD942}"/>
              </a:ext>
            </a:extLst>
          </p:cNvPr>
          <p:cNvSpPr/>
          <p:nvPr/>
        </p:nvSpPr>
        <p:spPr>
          <a:xfrm>
            <a:off x="1945178" y="3242868"/>
            <a:ext cx="4673336" cy="3419189"/>
          </a:xfrm>
          <a:prstGeom prst="round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620FC9-BD3C-694A-B421-3678C505FF9D}"/>
              </a:ext>
            </a:extLst>
          </p:cNvPr>
          <p:cNvSpPr txBox="1"/>
          <p:nvPr/>
        </p:nvSpPr>
        <p:spPr>
          <a:xfrm>
            <a:off x="6849673" y="5535419"/>
            <a:ext cx="42666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</a:rPr>
              <a:t>Let’s spend some time here</a:t>
            </a:r>
          </a:p>
        </p:txBody>
      </p:sp>
    </p:spTree>
    <p:extLst>
      <p:ext uri="{BB962C8B-B14F-4D97-AF65-F5344CB8AC3E}">
        <p14:creationId xmlns:p14="http://schemas.microsoft.com/office/powerpoint/2010/main" val="7052840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Models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0126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10972797" cy="4860925"/>
              </a:xfrm>
            </p:spPr>
            <p:txBody>
              <a:bodyPr>
                <a:normAutofit lnSpcReduction="10000"/>
              </a:bodyPr>
              <a:lstStyle/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𝐻</m:t>
                    </m:r>
                  </m:oMath>
                </a14:m>
                <a:r>
                  <a:rPr lang="en-US" dirty="0"/>
                  <a:t> contains hypothesis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h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as </a:t>
                </a:r>
                <a:r>
                  <a:rPr lang="en-US" b="1" dirty="0"/>
                  <a:t>some function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𝒘</m:t>
                            </m:r>
                          </m:e>
                        </m:acc>
                      </m:e>
                      <m:sup>
                        <m: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𝑻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𝒙</m:t>
                        </m:r>
                      </m:e>
                    </m:acc>
                  </m:oMath>
                </a14:m>
                <a:endParaRPr lang="en-US" b="1" dirty="0">
                  <a:solidFill>
                    <a:schemeClr val="accent1"/>
                  </a:solidFill>
                </a:endParaRP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endParaRPr lang="en-US" b="1" dirty="0">
                  <a:solidFill>
                    <a:schemeClr val="accent1"/>
                  </a:solidFill>
                </a:endParaRP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endParaRPr lang="en-US" b="1" dirty="0">
                  <a:solidFill>
                    <a:schemeClr val="accent1"/>
                  </a:solidFill>
                </a:endParaRP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endParaRPr lang="en-US" b="1" dirty="0">
                  <a:solidFill>
                    <a:schemeClr val="accent1"/>
                  </a:solidFill>
                </a:endParaRP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endParaRPr lang="en-US" b="1" dirty="0">
                  <a:solidFill>
                    <a:schemeClr val="accent1"/>
                  </a:solidFill>
                </a:endParaRP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endParaRPr lang="en-US" b="1" dirty="0">
                  <a:solidFill>
                    <a:schemeClr val="accent1"/>
                  </a:solidFill>
                </a:endParaRP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endParaRPr lang="en-US" b="1" dirty="0">
                  <a:solidFill>
                    <a:schemeClr val="accent1"/>
                  </a:solidFill>
                </a:endParaRP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dirty="0"/>
                  <a:t>Linear models: </a:t>
                </a: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dirty="0"/>
                  <a:t>Simple models =&gt; Good generalization error</a:t>
                </a: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endParaRPr lang="en-US" dirty="0"/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dirty="0"/>
                  <a:t>Reminder: </a:t>
                </a: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dirty="0"/>
                  <a:t>We will </a:t>
                </a:r>
                <a:r>
                  <a:rPr lang="en-US" b="1" dirty="0">
                    <a:solidFill>
                      <a:schemeClr val="tx1"/>
                    </a:solidFill>
                  </a:rPr>
                  <a:t>interchangeably use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𝒉</m:t>
                    </m:r>
                  </m:oMath>
                </a14:m>
                <a:r>
                  <a:rPr lang="en-US" b="1" dirty="0">
                    <a:solidFill>
                      <a:schemeClr val="tx1"/>
                    </a:solidFill>
                  </a:rPr>
                  <a:t> and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acc>
                  </m:oMath>
                </a14:m>
                <a:r>
                  <a:rPr lang="en-US" b="1" dirty="0">
                    <a:solidFill>
                      <a:srgbClr val="00B050"/>
                    </a:solidFill>
                  </a:rPr>
                  <a:t> </a:t>
                </a:r>
                <a:r>
                  <a:rPr lang="en-US" dirty="0"/>
                  <a:t>to represent a hypothesis in linear models</a:t>
                </a: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10972797" cy="4860925"/>
              </a:xfrm>
              <a:blipFill>
                <a:blip r:embed="rId2"/>
                <a:stretch>
                  <a:fillRect l="-925" t="-28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0B73A937-67F8-4044-97C4-43E6849B5F2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29881697"/>
                  </p:ext>
                </p:extLst>
              </p:nvPr>
            </p:nvGraphicFramePr>
            <p:xfrm>
              <a:off x="1459569" y="2409113"/>
              <a:ext cx="8489103" cy="1828864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2838640">
                      <a:extLst>
                        <a:ext uri="{9D8B030D-6E8A-4147-A177-3AD203B41FA5}">
                          <a16:colId xmlns:a16="http://schemas.microsoft.com/office/drawing/2014/main" val="4251179039"/>
                        </a:ext>
                      </a:extLst>
                    </a:gridCol>
                    <a:gridCol w="2102591">
                      <a:extLst>
                        <a:ext uri="{9D8B030D-6E8A-4147-A177-3AD203B41FA5}">
                          <a16:colId xmlns:a16="http://schemas.microsoft.com/office/drawing/2014/main" val="2291829810"/>
                        </a:ext>
                      </a:extLst>
                    </a:gridCol>
                    <a:gridCol w="3547872">
                      <a:extLst>
                        <a:ext uri="{9D8B030D-6E8A-4147-A177-3AD203B41FA5}">
                          <a16:colId xmlns:a16="http://schemas.microsoft.com/office/drawing/2014/main" val="265995567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l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Domain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Model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883110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Linear Classification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m:rPr>
                                    <m:lit/>
                                  </m:rPr>
                                  <a:rPr lang="en-US" sz="240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{</m:t>
                                </m:r>
                                <m:r>
                                  <a:rPr lang="en-US" sz="240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−1,+1</m:t>
                                </m:r>
                                <m:r>
                                  <m:rPr>
                                    <m:lit/>
                                  </m:rPr>
                                  <a:rPr lang="en-US" sz="240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={</m:t>
                                </m:r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d>
                                  <m:dPr>
                                    <m:ctrlPr>
                                      <a:rPr lang="en-US" sz="24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</m:d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sz="240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𝑠𝑖𝑔𝑛</m:t>
                                    </m:r>
                                    <m:r>
                                      <a:rPr lang="en-US" sz="240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240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acc>
                                  <m:accPr>
                                    <m:chr m:val="⃗"/>
                                    <m:ctrlPr>
                                      <a:rPr lang="en-US" sz="240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sz="240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2770836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Linear Regression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sz="240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ℝ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={</m:t>
                                </m:r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d>
                                  <m:dPr>
                                    <m:ctrlPr>
                                      <a:rPr lang="en-US" sz="24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</m:d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sz="240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240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acc>
                                  <m:accPr>
                                    <m:chr m:val="⃗"/>
                                    <m:ctrlPr>
                                      <a:rPr lang="en-US" sz="240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3709193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Logistic Regression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US" sz="240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40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</m:oMath>
                          </a14:m>
                          <a:r>
                            <a:rPr lang="en-US" sz="2400" dirty="0">
                              <a:solidFill>
                                <a:schemeClr val="accent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2400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[0,1]</m:t>
                              </m:r>
                            </m:oMath>
                          </a14:m>
                          <a:endParaRPr lang="en-US" sz="24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={</m:t>
                                </m:r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d>
                                  <m:dPr>
                                    <m:ctrlPr>
                                      <a:rPr lang="en-US" sz="24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</m:d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sz="240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  <m:r>
                                      <a:rPr lang="en-US" sz="240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240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acc>
                                  <m:accPr>
                                    <m:chr m:val="⃗"/>
                                    <m:ctrlPr>
                                      <a:rPr lang="en-US" sz="240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sz="240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br>
                            <a:rPr lang="en-US" sz="2400" dirty="0">
                              <a:solidFill>
                                <a:schemeClr val="accent1"/>
                              </a:solidFill>
                            </a:rPr>
                          </a:br>
                          <a:endParaRPr lang="en-US" sz="24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9005385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0B73A937-67F8-4044-97C4-43E6849B5F2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29881697"/>
                  </p:ext>
                </p:extLst>
              </p:nvPr>
            </p:nvGraphicFramePr>
            <p:xfrm>
              <a:off x="1459569" y="2409113"/>
              <a:ext cx="8489103" cy="1828864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2838640">
                      <a:extLst>
                        <a:ext uri="{9D8B030D-6E8A-4147-A177-3AD203B41FA5}">
                          <a16:colId xmlns:a16="http://schemas.microsoft.com/office/drawing/2014/main" val="4251179039"/>
                        </a:ext>
                      </a:extLst>
                    </a:gridCol>
                    <a:gridCol w="2102591">
                      <a:extLst>
                        <a:ext uri="{9D8B030D-6E8A-4147-A177-3AD203B41FA5}">
                          <a16:colId xmlns:a16="http://schemas.microsoft.com/office/drawing/2014/main" val="2291829810"/>
                        </a:ext>
                      </a:extLst>
                    </a:gridCol>
                    <a:gridCol w="3547872">
                      <a:extLst>
                        <a:ext uri="{9D8B030D-6E8A-4147-A177-3AD203B41FA5}">
                          <a16:colId xmlns:a16="http://schemas.microsoft.com/office/drawing/2014/main" val="2659955671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l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Domain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Model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8831103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Linear Classification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34940" t="-111111" r="-169277" b="-23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39286" t="-111111" r="-357" b="-23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27708368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Linear Regression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34940" t="-205405" r="-169277" b="-12702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39286" t="-205405" r="-357" b="-12702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37091938"/>
                      </a:ext>
                    </a:extLst>
                  </a:tr>
                  <a:tr h="457264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Logistic Regression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34940" t="-313889" r="-169277" b="-30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39286" t="-313889" r="-357" b="-3055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90053858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7B5BB0C-C85B-A04B-8BA2-2928FE6C18CB}"/>
              </a:ext>
            </a:extLst>
          </p:cNvPr>
          <p:cNvCxnSpPr>
            <a:cxnSpLocks/>
          </p:cNvCxnSpPr>
          <p:nvPr/>
        </p:nvCxnSpPr>
        <p:spPr>
          <a:xfrm>
            <a:off x="9570720" y="4164157"/>
            <a:ext cx="483108" cy="45393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305589A-349C-2E49-9197-D57A2EC264C1}"/>
              </a:ext>
            </a:extLst>
          </p:cNvPr>
          <p:cNvSpPr txBox="1"/>
          <p:nvPr/>
        </p:nvSpPr>
        <p:spPr>
          <a:xfrm>
            <a:off x="6883105" y="794592"/>
            <a:ext cx="3448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This is why it’s called linear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D491FA6-EE4B-694E-9415-731A313C57FC}"/>
                  </a:ext>
                </a:extLst>
              </p:cNvPr>
              <p:cNvSpPr txBox="1"/>
              <p:nvPr/>
            </p:nvSpPr>
            <p:spPr>
              <a:xfrm>
                <a:off x="9495750" y="4526058"/>
                <a:ext cx="1603836" cy="6301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d>
                        <m:dPr>
                          <m:ctrlPr>
                            <a:rPr lang="en-US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p>
                        </m:num>
                        <m:den>
                          <m:r>
                            <a:rPr lang="en-US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D491FA6-EE4B-694E-9415-731A313C57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95750" y="4526058"/>
                <a:ext cx="1603836" cy="630173"/>
              </a:xfrm>
              <a:prstGeom prst="rect">
                <a:avLst/>
              </a:prstGeom>
              <a:blipFill>
                <a:blip r:embed="rId4"/>
                <a:stretch>
                  <a:fillRect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5960255-A3EC-344F-AA1A-C97A2DA511EA}"/>
              </a:ext>
            </a:extLst>
          </p:cNvPr>
          <p:cNvCxnSpPr>
            <a:cxnSpLocks/>
          </p:cNvCxnSpPr>
          <p:nvPr/>
        </p:nvCxnSpPr>
        <p:spPr>
          <a:xfrm flipV="1">
            <a:off x="8576349" y="1163924"/>
            <a:ext cx="0" cy="615759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9C660AD-E0B2-844E-AFBE-4A0E896714AE}"/>
              </a:ext>
            </a:extLst>
          </p:cNvPr>
          <p:cNvSpPr txBox="1"/>
          <p:nvPr/>
        </p:nvSpPr>
        <p:spPr>
          <a:xfrm>
            <a:off x="12496800" y="134112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D04AB0E-C842-AD42-8630-1B1BB9BFC8A3}"/>
              </a:ext>
            </a:extLst>
          </p:cNvPr>
          <p:cNvSpPr txBox="1"/>
          <p:nvPr/>
        </p:nvSpPr>
        <p:spPr>
          <a:xfrm>
            <a:off x="9991344" y="2440893"/>
            <a:ext cx="2083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Credit Card Example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481DB0F-807D-664C-A810-C4E2DF2E1C9F}"/>
              </a:ext>
            </a:extLst>
          </p:cNvPr>
          <p:cNvSpPr txBox="1"/>
          <p:nvPr/>
        </p:nvSpPr>
        <p:spPr>
          <a:xfrm>
            <a:off x="9991344" y="2893829"/>
            <a:ext cx="16043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Approve or not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450F7C-C27D-6148-B8C3-85452D737005}"/>
              </a:ext>
            </a:extLst>
          </p:cNvPr>
          <p:cNvSpPr txBox="1"/>
          <p:nvPr/>
        </p:nvSpPr>
        <p:spPr>
          <a:xfrm>
            <a:off x="9991344" y="3366576"/>
            <a:ext cx="11482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Credit line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77DBF17-B57F-D54A-A1EC-7C69AADF9263}"/>
              </a:ext>
            </a:extLst>
          </p:cNvPr>
          <p:cNvSpPr txBox="1"/>
          <p:nvPr/>
        </p:nvSpPr>
        <p:spPr>
          <a:xfrm>
            <a:off x="9991343" y="3803520"/>
            <a:ext cx="1642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Prob. of default</a:t>
            </a:r>
          </a:p>
        </p:txBody>
      </p:sp>
    </p:spTree>
    <p:extLst>
      <p:ext uri="{BB962C8B-B14F-4D97-AF65-F5344CB8AC3E}">
        <p14:creationId xmlns:p14="http://schemas.microsoft.com/office/powerpoint/2010/main" val="2858741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1" grpId="0"/>
      <p:bldP spid="12" grpId="0"/>
      <p:bldP spid="14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B96B2E-DE13-E44A-890E-AEA8B44D2E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Algorithm?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54778AF-A167-104C-BF67-3536AC274D4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4802187"/>
              </a:xfrm>
            </p:spPr>
            <p:txBody>
              <a:bodyPr>
                <a:noAutofit/>
              </a:bodyPr>
              <a:lstStyle/>
              <a:p>
                <a:r>
                  <a:rPr lang="en-US" sz="2400" dirty="0"/>
                  <a:t>Goal of the learning algorithm: </a:t>
                </a:r>
              </a:p>
              <a:p>
                <a:pPr lvl="1"/>
                <a:r>
                  <a:rPr lang="en-US" dirty="0"/>
                  <a:t>Find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such that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endParaRPr lang="en-US" dirty="0"/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Define </a:t>
                </a:r>
                <a:r>
                  <a:rPr lang="en-US" dirty="0">
                    <a:solidFill>
                      <a:srgbClr val="C00000"/>
                    </a:solidFill>
                  </a:rPr>
                  <a:t>error measures</a:t>
                </a:r>
                <a:r>
                  <a:rPr lang="en-US" dirty="0">
                    <a:solidFill>
                      <a:schemeClr val="tx1"/>
                    </a:solidFill>
                  </a:rPr>
                  <a:t> to quantify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endParaRPr lang="en-US" dirty="0">
                  <a:solidFill>
                    <a:schemeClr val="tx1"/>
                  </a:solidFill>
                </a:endParaRPr>
              </a:p>
              <a:p>
                <a:pPr lvl="1"/>
                <a:r>
                  <a:rPr lang="en-US" dirty="0"/>
                  <a:t>Find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that</a:t>
                </a:r>
                <a:r>
                  <a:rPr lang="en-US" dirty="0">
                    <a:solidFill>
                      <a:schemeClr val="accent1"/>
                    </a:solidFill>
                  </a:rPr>
                  <a:t> minimizes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solidFill>
                      <a:schemeClr val="bg1">
                        <a:lumMod val="75000"/>
                      </a:schemeClr>
                    </a:solidFill>
                  </a:rPr>
                  <a:t> (but we don’t know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bg1">
                        <a:lumMod val="75000"/>
                      </a:schemeClr>
                    </a:solidFill>
                  </a:rPr>
                  <a:t>)</a:t>
                </a:r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dirty="0"/>
                  <a:t>Recall on the error measure</a:t>
                </a:r>
              </a:p>
              <a:p>
                <a:pPr lvl="1"/>
                <a:r>
                  <a:rPr lang="en-US" dirty="0"/>
                  <a:t>Often focus on point-wise error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endParaRPr lang="en-US" dirty="0"/>
              </a:p>
              <a:p>
                <a:pPr lvl="2"/>
                <a:r>
                  <a:rPr lang="en-US" sz="2400" dirty="0"/>
                  <a:t>Binary error for classification</a:t>
                </a:r>
              </a:p>
              <a:p>
                <a:pPr lvl="2"/>
                <a:r>
                  <a:rPr lang="en-US" sz="2400" dirty="0"/>
                  <a:t>Squared error for regression</a:t>
                </a:r>
              </a:p>
              <a:p>
                <a:pPr lvl="1"/>
                <a:r>
                  <a:rPr lang="en-US" dirty="0"/>
                  <a:t>In-sample and out-of-sample errors</a:t>
                </a:r>
                <a:endParaRPr lang="en-US" b="0" dirty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54778AF-A167-104C-BF67-3536AC274D4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4802187"/>
              </a:xfrm>
              <a:blipFill>
                <a:blip r:embed="rId2"/>
                <a:stretch>
                  <a:fillRect l="-844" t="-1316" b="-94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6EF4D18E-8461-3C4E-8A99-0F7F03DA398A}"/>
              </a:ext>
            </a:extLst>
          </p:cNvPr>
          <p:cNvGrpSpPr/>
          <p:nvPr/>
        </p:nvGrpSpPr>
        <p:grpSpPr>
          <a:xfrm>
            <a:off x="8180832" y="87470"/>
            <a:ext cx="3453579" cy="2572916"/>
            <a:chOff x="1195603" y="0"/>
            <a:chExt cx="9205369" cy="685800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AB9CF4B-125E-ED49-8A43-E904BB77631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95603" y="0"/>
              <a:ext cx="9205369" cy="6858000"/>
            </a:xfrm>
            <a:prstGeom prst="rect">
              <a:avLst/>
            </a:prstGeom>
          </p:spPr>
        </p:pic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2B4C6329-53D8-AB4E-A664-C8547E4B4927}"/>
                </a:ext>
              </a:extLst>
            </p:cNvPr>
            <p:cNvSpPr/>
            <p:nvPr/>
          </p:nvSpPr>
          <p:spPr>
            <a:xfrm>
              <a:off x="1945178" y="3242868"/>
              <a:ext cx="4673336" cy="3419189"/>
            </a:xfrm>
            <a:prstGeom prst="roundRect">
              <a:avLst/>
            </a:prstGeom>
            <a:noFill/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337721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B96B2E-DE13-E44A-890E-AEA8B44D2E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Algorithm?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54778AF-A167-104C-BF67-3536AC274D4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6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Goal of the algorithm: Find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400" dirty="0"/>
                  <a:t>that minimizes</a:t>
                </a:r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:br>
                  <a:rPr lang="en-US" sz="2400" dirty="0">
                    <a:solidFill>
                      <a:schemeClr val="accent1"/>
                    </a:solidFill>
                  </a:rPr>
                </a:br>
                <a:r>
                  <a:rPr lang="en-US" sz="2400" dirty="0">
                    <a:solidFill>
                      <a:schemeClr val="bg1">
                        <a:lumMod val="65000"/>
                      </a:schemeClr>
                    </a:solidFill>
                  </a:rPr>
                  <a:t>(We don’t know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bg1">
                        <a:lumMod val="65000"/>
                      </a:schemeClr>
                    </a:solidFill>
                  </a:rPr>
                  <a:t>)</a:t>
                </a:r>
              </a:p>
              <a:p>
                <a:endParaRPr lang="en-US" sz="200" dirty="0"/>
              </a:p>
              <a:p>
                <a:r>
                  <a:rPr lang="en-US" sz="2400" dirty="0"/>
                  <a:t>Common algorithms: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𝑎𝑟𝑔𝑚𝑖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:r>
                  <a:rPr lang="en-US" dirty="0"/>
                  <a:t>Works well when the model is simple (generalization error is small)</a:t>
                </a:r>
              </a:p>
              <a:p>
                <a:pPr lvl="2"/>
                <a:r>
                  <a:rPr lang="en-US" dirty="0"/>
                  <a:t>Will focus on this in the discussion of linear models</a:t>
                </a:r>
              </a:p>
              <a:p>
                <a:pPr lvl="2"/>
                <a:endParaRPr lang="en-US" sz="600" dirty="0"/>
              </a:p>
              <a:p>
                <a:pPr lvl="2"/>
                <a:endParaRPr lang="en-US" sz="600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𝑎𝑟𝑔𝑚𝑖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r>
                      <m:rPr>
                        <m:lit/>
                      </m:rP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Ω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  <m:r>
                      <m:rPr>
                        <m:lit/>
                      </m:rP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: penalty for complex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Will discuss this when we get to LFD Section 4</a:t>
                </a:r>
              </a:p>
              <a:p>
                <a:pPr lvl="2"/>
                <a:endParaRPr lang="en-US" sz="2400" dirty="0">
                  <a:solidFill>
                    <a:srgbClr val="C00000"/>
                  </a:solidFill>
                </a:endParaRPr>
              </a:p>
              <a:p>
                <a:r>
                  <a:rPr lang="en-US" sz="2400" dirty="0">
                    <a:solidFill>
                      <a:srgbClr val="C00000"/>
                    </a:solidFill>
                  </a:rPr>
                  <a:t>Optimization</a:t>
                </a:r>
                <a:r>
                  <a:rPr lang="en-US" sz="2400" dirty="0"/>
                  <a:t> is a key component in machine learning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54778AF-A167-104C-BF67-3536AC274D4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6"/>
              </a:xfrm>
              <a:blipFill>
                <a:blip r:embed="rId2"/>
                <a:stretch>
                  <a:fillRect l="-844" t="-1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BED986E-1324-D14F-A9EA-9BF66B64D6E1}"/>
                  </a:ext>
                </a:extLst>
              </p:cNvPr>
              <p:cNvSpPr/>
              <p:nvPr/>
            </p:nvSpPr>
            <p:spPr>
              <a:xfrm>
                <a:off x="7324058" y="4727767"/>
                <a:ext cx="4540538" cy="714683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r>
                  <a:rPr lang="en-US" dirty="0"/>
                  <a:t>VC Bound: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𝑣𝑐</m:t>
                                </m:r>
                              </m:sub>
                            </m:sSub>
                            <m:f>
                              <m:f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func>
                                  <m:func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ln</m:t>
                                    </m:r>
                                  </m:fName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</m:func>
                              </m:num>
                              <m:den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den>
                            </m:f>
                          </m:e>
                        </m:rad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BED986E-1324-D14F-A9EA-9BF66B64D6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4058" y="4727767"/>
                <a:ext cx="4540538" cy="714683"/>
              </a:xfrm>
              <a:prstGeom prst="rect">
                <a:avLst/>
              </a:prstGeom>
              <a:blipFill>
                <a:blip r:embed="rId3"/>
                <a:stretch>
                  <a:fillRect l="-11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48D18257-A3AD-274F-9BFC-E9FE223849E0}"/>
              </a:ext>
            </a:extLst>
          </p:cNvPr>
          <p:cNvGrpSpPr/>
          <p:nvPr/>
        </p:nvGrpSpPr>
        <p:grpSpPr>
          <a:xfrm>
            <a:off x="8647237" y="131012"/>
            <a:ext cx="3453579" cy="2572916"/>
            <a:chOff x="1195603" y="0"/>
            <a:chExt cx="9205369" cy="685800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74BC5DC-20D2-F544-90AF-788DE0D1A3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95603" y="0"/>
              <a:ext cx="9205369" cy="6858000"/>
            </a:xfrm>
            <a:prstGeom prst="rect">
              <a:avLst/>
            </a:prstGeom>
          </p:spPr>
        </p:pic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1D881507-7EE9-584E-BF90-F82BED9D66D8}"/>
                </a:ext>
              </a:extLst>
            </p:cNvPr>
            <p:cNvSpPr/>
            <p:nvPr/>
          </p:nvSpPr>
          <p:spPr>
            <a:xfrm>
              <a:off x="1945178" y="3242868"/>
              <a:ext cx="4673336" cy="3419189"/>
            </a:xfrm>
            <a:prstGeom prst="roundRect">
              <a:avLst/>
            </a:prstGeom>
            <a:noFill/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105090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A6EB04-D909-2844-ACF4-4E09AE880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Classification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7550F2-C317-F348-8A97-3E921F167E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4026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F66A99-9922-4343-982C-AD5C0956B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8271"/>
            <a:ext cx="10515600" cy="1325563"/>
          </a:xfrm>
        </p:spPr>
        <p:txBody>
          <a:bodyPr/>
          <a:lstStyle/>
          <a:p>
            <a:r>
              <a:rPr lang="en-US" dirty="0"/>
              <a:t>Bounding Growth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A629F25-368B-D344-8E9A-EE391F5518E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41124"/>
                <a:ext cx="10763250" cy="4951751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More definitions</a:t>
                </a:r>
                <a:r>
                  <a:rPr lang="mr-IN" dirty="0"/>
                  <a:t>…</a:t>
                </a:r>
                <a:r>
                  <a:rPr lang="en-US" dirty="0"/>
                  <a:t>.</a:t>
                </a:r>
              </a:p>
              <a:p>
                <a:pPr lvl="1"/>
                <a:r>
                  <a:rPr lang="en-US" u="sng" dirty="0"/>
                  <a:t>Shatter</a:t>
                </a:r>
              </a:p>
              <a:p>
                <a:pPr lvl="2"/>
                <a:endParaRPr lang="en-US" sz="600" b="0" i="1" dirty="0">
                  <a:latin typeface="Cambria Math" panose="02040503050406030204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b="1" dirty="0">
                    <a:solidFill>
                      <a:schemeClr val="accent2"/>
                    </a:solidFill>
                  </a:rPr>
                  <a:t>shatters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400" dirty="0"/>
                  <a:t>if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  <m:d>
                          <m:d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endParaRPr lang="en-US" sz="2400" dirty="0"/>
              </a:p>
              <a:p>
                <a:pPr lvl="2"/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sz="2400" dirty="0">
                    <a:solidFill>
                      <a:schemeClr val="bg1">
                        <a:lumMod val="75000"/>
                      </a:schemeClr>
                    </a:solidFill>
                  </a:rPr>
                  <a:t> can induce all label combinations for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sz="24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</a:p>
              <a:p>
                <a:pPr lvl="1"/>
                <a:endParaRPr lang="en-US" sz="600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lvl="1"/>
                <a:r>
                  <a:rPr lang="en-US" u="sng" dirty="0"/>
                  <a:t>Break point</a:t>
                </a:r>
              </a:p>
              <a:p>
                <a:pPr lvl="1"/>
                <a:endParaRPr lang="en-US" sz="600" u="sng" dirty="0"/>
              </a:p>
              <a:p>
                <a:pPr lvl="2"/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400" dirty="0"/>
                  <a:t> is a </a:t>
                </a:r>
                <a:r>
                  <a:rPr lang="en-US" sz="2400" b="1" dirty="0">
                    <a:solidFill>
                      <a:schemeClr val="accent2"/>
                    </a:solidFill>
                  </a:rPr>
                  <a:t>break point </a:t>
                </a:r>
                <a:r>
                  <a:rPr lang="en-US" sz="2400" dirty="0"/>
                  <a:t>for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sz="2400" dirty="0"/>
                  <a:t> if no data set of size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400" dirty="0"/>
                  <a:t> can be shattered by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sz="2400" dirty="0"/>
              </a:p>
              <a:p>
                <a:pPr lvl="2"/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400" dirty="0">
                    <a:solidFill>
                      <a:schemeClr val="bg1">
                        <a:lumMod val="75000"/>
                      </a:schemeClr>
                    </a:solidFill>
                  </a:rPr>
                  <a:t> is a break point for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sz="24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↔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&lt;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endParaRPr lang="en-US" sz="2400" dirty="0">
                  <a:solidFill>
                    <a:schemeClr val="bg1">
                      <a:lumMod val="75000"/>
                    </a:schemeClr>
                  </a:solidFill>
                </a:endParaRPr>
              </a:p>
              <a:p>
                <a:pPr lvl="1"/>
                <a:endParaRPr lang="en-US" sz="200" dirty="0"/>
              </a:p>
              <a:p>
                <a:pPr lvl="1"/>
                <a:endParaRPr lang="en-US" dirty="0"/>
              </a:p>
              <a:p>
                <a:pPr lvl="1"/>
                <a:r>
                  <a:rPr lang="en-US" u="sng" dirty="0"/>
                  <a:t>VC Dimension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endParaRPr lang="en-US" sz="600" dirty="0"/>
              </a:p>
              <a:p>
                <a:pPr lvl="2"/>
                <a:r>
                  <a:rPr lang="en-US" dirty="0"/>
                  <a:t>The VC dimension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 is the largest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such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Equivalently, 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is the smallest break point for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A629F25-368B-D344-8E9A-EE391F5518E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41124"/>
                <a:ext cx="10763250" cy="4951751"/>
              </a:xfrm>
              <a:blipFill>
                <a:blip r:embed="rId2"/>
                <a:stretch>
                  <a:fillRect l="-1061" t="-2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6453528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1503F-3B44-BA46-A373-F64E27CD8A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939272" cy="1325563"/>
          </a:xfrm>
        </p:spPr>
        <p:txBody>
          <a:bodyPr>
            <a:normAutofit/>
          </a:bodyPr>
          <a:lstStyle/>
          <a:p>
            <a:r>
              <a:rPr lang="en-US" dirty="0"/>
              <a:t>Linear Classification (Perceptron)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24CA957-DFCE-5E4D-BB1A-B2B69067C12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Formulation</a:t>
                </a:r>
              </a:p>
              <a:p>
                <a:pPr lvl="1"/>
                <a:r>
                  <a:rPr lang="en-US" dirty="0"/>
                  <a:t>Hypothesis set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𝑠𝑖𝑔𝑛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Error measure: binary error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𝕝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  <a:p>
                <a:r>
                  <a:rPr lang="en-US" dirty="0"/>
                  <a:t>Property</a:t>
                </a:r>
              </a:p>
              <a:p>
                <a:pPr lvl="1"/>
                <a:r>
                  <a:rPr lang="en-US" dirty="0"/>
                  <a:t>Simple model </a:t>
                </a: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(Fact: the VC dimension of d-dim perceptron is d+1)</a:t>
                </a:r>
              </a:p>
              <a:p>
                <a:pPr lvl="1"/>
                <a:r>
                  <a:rPr lang="en-US" dirty="0"/>
                  <a:t>Good generalization error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When data is linearly separable</a:t>
                </a:r>
              </a:p>
              <a:p>
                <a:pPr lvl="1"/>
                <a:r>
                  <a:rPr lang="en-US" dirty="0"/>
                  <a:t>Run PLA </a:t>
                </a:r>
                <a:br>
                  <a:rPr lang="en-US" dirty="0"/>
                </a:br>
                <a:r>
                  <a:rPr lang="en-US" dirty="0"/>
                  <a:t> </a:t>
                </a:r>
                <a:r>
                  <a:rPr lang="en-US" dirty="0">
                    <a:solidFill>
                      <a:schemeClr val="accent2"/>
                    </a:solidFill>
                  </a:rPr>
                  <a:t>=&gt;</a:t>
                </a:r>
                <a:r>
                  <a:rPr lang="en-US" dirty="0"/>
                  <a:t>  find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dirty="0"/>
                  <a:t>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 </a:t>
                </a:r>
                <a:br>
                  <a:rPr lang="en-US" dirty="0">
                    <a:solidFill>
                      <a:schemeClr val="tx1"/>
                    </a:solidFill>
                  </a:rPr>
                </a:br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dirty="0">
                    <a:solidFill>
                      <a:schemeClr val="accent2"/>
                    </a:solidFill>
                  </a:rPr>
                  <a:t>=&gt;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is close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24CA957-DFCE-5E4D-BB1A-B2B69067C12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086" t="-2015" b="-27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02BDD994-B850-C44E-B1C5-754209C388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3974" y="1580959"/>
            <a:ext cx="1703274" cy="1728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918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C1DCF4-F161-C545-BD1F-A9B0450D7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Non-Separable Data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CAFC94E-898C-644B-9DF5-63D1635219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1353800" cy="4875213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Generally a hard problem</a:t>
                </a:r>
              </a:p>
              <a:p>
                <a:pPr lvl="1"/>
                <a:r>
                  <a:rPr lang="en-US" dirty="0"/>
                  <a:t>Minimizing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en-US" dirty="0"/>
                  <a:t> is a NP-hard problem</a:t>
                </a:r>
              </a:p>
              <a:p>
                <a:pPr lvl="1"/>
                <a:r>
                  <a:rPr lang="en-US" dirty="0"/>
                  <a:t>Reason: binary error is discrete and hard to optimize</a:t>
                </a:r>
              </a:p>
              <a:p>
                <a:endParaRPr lang="en-US" dirty="0"/>
              </a:p>
              <a:p>
                <a:r>
                  <a:rPr lang="en-US" dirty="0"/>
                  <a:t>Alternative approaches</a:t>
                </a:r>
              </a:p>
              <a:p>
                <a:pPr lvl="1"/>
                <a:r>
                  <a:rPr lang="en-US" dirty="0"/>
                  <a:t>Pocket algorithm</a:t>
                </a:r>
              </a:p>
              <a:p>
                <a:pPr lvl="2"/>
                <a:r>
                  <a:rPr lang="en-US" dirty="0"/>
                  <a:t>Run PLA for a finite pre-determined </a:t>
                </a:r>
                <a:r>
                  <a:rPr lang="en-US" dirty="0">
                    <a:solidFill>
                      <a:schemeClr val="accent1"/>
                    </a:solidFill>
                  </a:rPr>
                  <a:t>T </a:t>
                </a:r>
                <a:r>
                  <a:rPr lang="en-US" dirty="0"/>
                  <a:t>rounds</a:t>
                </a:r>
              </a:p>
              <a:p>
                <a:pPr lvl="2"/>
                <a:r>
                  <a:rPr lang="en-US" dirty="0"/>
                  <a:t>Keep track of the best weights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 (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that minimizes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  <a:endParaRPr lang="en-US" dirty="0">
                  <a:solidFill>
                    <a:schemeClr val="bg1">
                      <a:lumMod val="75000"/>
                    </a:schemeClr>
                  </a:solidFill>
                </a:endParaRPr>
              </a:p>
              <a:p>
                <a:pPr lvl="1"/>
                <a:r>
                  <a:rPr lang="en-US" dirty="0"/>
                  <a:t>Engineering the features to make data closer to be separable</a:t>
                </a:r>
              </a:p>
              <a:p>
                <a:pPr lvl="2"/>
                <a:r>
                  <a:rPr lang="en-US" dirty="0"/>
                  <a:t>Feature engineering (requiring domain knowledge, e.g., see LFD Example 3.1 and next slide)</a:t>
                </a:r>
              </a:p>
              <a:p>
                <a:pPr lvl="1"/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Non-linear transformation (will discuss this in later lectures)</a:t>
                </a:r>
              </a:p>
              <a:p>
                <a:pPr lvl="1"/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Changing the problem formulation (will discuss this in later lectures)</a:t>
                </a:r>
              </a:p>
              <a:p>
                <a:pPr lvl="2"/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Example: Support vector machines in 2</a:t>
                </a:r>
                <a:r>
                  <a:rPr lang="en-US" baseline="30000" dirty="0">
                    <a:solidFill>
                      <a:schemeClr val="bg1">
                        <a:lumMod val="75000"/>
                      </a:schemeClr>
                    </a:solidFill>
                  </a:rPr>
                  <a:t>nd</a:t>
                </a:r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 half of the semester</a:t>
                </a:r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CAFC94E-898C-644B-9DF5-63D1635219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1353800" cy="4875213"/>
              </a:xfrm>
              <a:blipFill>
                <a:blip r:embed="rId2"/>
                <a:stretch>
                  <a:fillRect l="-894" t="-23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9B719798-246F-834A-8EDE-6CB9927BFD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1870" y="216279"/>
            <a:ext cx="1818436" cy="1838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081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EFDD9E-DD38-C84D-B93F-3F1E1E13F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on Feature Engineering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4CD8643-43EF-F84A-AE3B-B8319617276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17448" y="1831720"/>
                <a:ext cx="10515600" cy="4812919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Task: Classify handwritten digits of 1 and 5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Linearly separable?</a:t>
                </a:r>
              </a:p>
              <a:p>
                <a:pPr lvl="1"/>
                <a:r>
                  <a:rPr lang="en-US" dirty="0"/>
                  <a:t>What are the features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/>
                  <a:t>?</a:t>
                </a:r>
              </a:p>
              <a:p>
                <a:pPr lvl="2"/>
                <a:r>
                  <a:rPr lang="en-US" dirty="0"/>
                  <a:t>Each pixel as a feature </a:t>
                </a: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(deep learning approach. requires data)</a:t>
                </a:r>
              </a:p>
              <a:p>
                <a:pPr lvl="2"/>
                <a:r>
                  <a:rPr lang="en-US" b="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=(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intensity</m:t>
                    </m:r>
                    <m: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symmtry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:endParaRPr lang="en-US" dirty="0">
                  <a:solidFill>
                    <a:schemeClr val="accent1"/>
                  </a:solidFill>
                </a:endParaRPr>
              </a:p>
              <a:p>
                <a:pPr marL="0" indent="0">
                  <a:buNone/>
                </a:pPr>
                <a:endParaRPr lang="en-US" sz="1400" dirty="0"/>
              </a:p>
              <a:p>
                <a:pPr marL="0" indent="0">
                  <a:buNone/>
                </a:pPr>
                <a:r>
                  <a:rPr lang="en-US" sz="1400">
                    <a:solidFill>
                      <a:schemeClr val="bg1">
                        <a:lumMod val="50000"/>
                      </a:schemeClr>
                    </a:solidFill>
                  </a:rPr>
                  <a:t>Feature engineering </a:t>
                </a:r>
                <a:r>
                  <a:rPr lang="en-US" sz="1400" dirty="0">
                    <a:solidFill>
                      <a:schemeClr val="bg1">
                        <a:lumMod val="50000"/>
                      </a:schemeClr>
                    </a:solidFill>
                  </a:rPr>
                  <a:t>is a practical issue in applied ML but not the focus of this course (requires domain knowledge).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4CD8643-43EF-F84A-AE3B-B8319617276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17448" y="1831720"/>
                <a:ext cx="10515600" cy="4812919"/>
              </a:xfrm>
              <a:blipFill>
                <a:blip r:embed="rId2"/>
                <a:stretch>
                  <a:fillRect l="-1086" t="-3158" b="-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18E591F5-6227-6B44-B601-FB4DBA9AED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7838" y="1681235"/>
            <a:ext cx="1009650" cy="9914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C227251-8990-FE4B-B768-0310D15753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23629" y="1658495"/>
            <a:ext cx="1009650" cy="10369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97D25DC-FAAB-2545-B399-E1D0A098E9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9874" y="4420646"/>
            <a:ext cx="3337516" cy="1791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0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29734C-890D-1547-A893-0DCC5C5F28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4314" y="693846"/>
            <a:ext cx="10515600" cy="2852737"/>
          </a:xfrm>
        </p:spPr>
        <p:txBody>
          <a:bodyPr/>
          <a:lstStyle/>
          <a:p>
            <a:r>
              <a:rPr lang="en-US" dirty="0"/>
              <a:t>Linear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53B1E82A-1588-8746-AEF9-8106843E0D4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90591001"/>
                  </p:ext>
                </p:extLst>
              </p:nvPr>
            </p:nvGraphicFramePr>
            <p:xfrm>
              <a:off x="734314" y="4609592"/>
              <a:ext cx="8489103" cy="1828864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2838640">
                      <a:extLst>
                        <a:ext uri="{9D8B030D-6E8A-4147-A177-3AD203B41FA5}">
                          <a16:colId xmlns:a16="http://schemas.microsoft.com/office/drawing/2014/main" val="4251179039"/>
                        </a:ext>
                      </a:extLst>
                    </a:gridCol>
                    <a:gridCol w="2102591">
                      <a:extLst>
                        <a:ext uri="{9D8B030D-6E8A-4147-A177-3AD203B41FA5}">
                          <a16:colId xmlns:a16="http://schemas.microsoft.com/office/drawing/2014/main" val="2291829810"/>
                        </a:ext>
                      </a:extLst>
                    </a:gridCol>
                    <a:gridCol w="3547872">
                      <a:extLst>
                        <a:ext uri="{9D8B030D-6E8A-4147-A177-3AD203B41FA5}">
                          <a16:colId xmlns:a16="http://schemas.microsoft.com/office/drawing/2014/main" val="2659955671"/>
                        </a:ext>
                      </a:extLst>
                    </a:gridCol>
                  </a:tblGrid>
                  <a:tr h="341553">
                    <a:tc>
                      <a:txBody>
                        <a:bodyPr/>
                        <a:lstStyle/>
                        <a:p>
                          <a:pPr algn="l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Domain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Model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883110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Linear Classification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m:rPr>
                                    <m:lit/>
                                  </m:rPr>
                                  <a:rPr lang="en-US" sz="240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{</m:t>
                                </m:r>
                                <m:r>
                                  <a:rPr lang="en-US" sz="240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−1,+1</m:t>
                                </m:r>
                                <m:r>
                                  <m:rPr>
                                    <m:lit/>
                                  </m:rPr>
                                  <a:rPr lang="en-US" sz="240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={</m:t>
                                </m:r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d>
                                  <m:dPr>
                                    <m:ctrlPr>
                                      <a:rPr lang="en-US" sz="24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</m:d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sz="240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𝑠𝑖𝑔𝑛</m:t>
                                    </m:r>
                                    <m:r>
                                      <a:rPr lang="en-US" sz="240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240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acc>
                                  <m:accPr>
                                    <m:chr m:val="⃗"/>
                                    <m:ctrlPr>
                                      <a:rPr lang="en-US" sz="240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sz="240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2770836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Linear Regression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sz="240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ℝ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={</m:t>
                                </m:r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d>
                                  <m:dPr>
                                    <m:ctrlPr>
                                      <a:rPr lang="en-US" sz="24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</m:d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sz="240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240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acc>
                                  <m:accPr>
                                    <m:chr m:val="⃗"/>
                                    <m:ctrlPr>
                                      <a:rPr lang="en-US" sz="240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3709193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Logistic Regression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US" sz="240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40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</m:oMath>
                          </a14:m>
                          <a:r>
                            <a:rPr lang="en-US" sz="2400" dirty="0">
                              <a:solidFill>
                                <a:schemeClr val="accent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2400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[0,1]</m:t>
                              </m:r>
                            </m:oMath>
                          </a14:m>
                          <a:endParaRPr lang="en-US" sz="24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={</m:t>
                                </m:r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d>
                                  <m:dPr>
                                    <m:ctrlPr>
                                      <a:rPr lang="en-US" sz="24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</m:d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sz="240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  <m:r>
                                      <a:rPr lang="en-US" sz="240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240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acc>
                                  <m:accPr>
                                    <m:chr m:val="⃗"/>
                                    <m:ctrlPr>
                                      <a:rPr lang="en-US" sz="240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sz="240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br>
                            <a:rPr lang="en-US" sz="2400" dirty="0">
                              <a:solidFill>
                                <a:schemeClr val="accent1"/>
                              </a:solidFill>
                            </a:rPr>
                          </a:br>
                          <a:endParaRPr lang="en-US" sz="24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9005385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53B1E82A-1588-8746-AEF9-8106843E0D4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90591001"/>
                  </p:ext>
                </p:extLst>
              </p:nvPr>
            </p:nvGraphicFramePr>
            <p:xfrm>
              <a:off x="734314" y="4609592"/>
              <a:ext cx="8489103" cy="1828864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2838640">
                      <a:extLst>
                        <a:ext uri="{9D8B030D-6E8A-4147-A177-3AD203B41FA5}">
                          <a16:colId xmlns:a16="http://schemas.microsoft.com/office/drawing/2014/main" val="4251179039"/>
                        </a:ext>
                      </a:extLst>
                    </a:gridCol>
                    <a:gridCol w="2102591">
                      <a:extLst>
                        <a:ext uri="{9D8B030D-6E8A-4147-A177-3AD203B41FA5}">
                          <a16:colId xmlns:a16="http://schemas.microsoft.com/office/drawing/2014/main" val="2291829810"/>
                        </a:ext>
                      </a:extLst>
                    </a:gridCol>
                    <a:gridCol w="3547872">
                      <a:extLst>
                        <a:ext uri="{9D8B030D-6E8A-4147-A177-3AD203B41FA5}">
                          <a16:colId xmlns:a16="http://schemas.microsoft.com/office/drawing/2014/main" val="2659955671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l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Domain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Model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8831103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Linear Classification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4940" t="-108333" r="-169277" b="-23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9286" t="-108333" r="-357" b="-23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27708368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Linear Regression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4940" t="-202703" r="-169277" b="-12702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9286" t="-202703" r="-357" b="-12702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37091938"/>
                      </a:ext>
                    </a:extLst>
                  </a:tr>
                  <a:tr h="457264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Logistic Regression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4940" t="-311111" r="-169277" b="-30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9286" t="-311111" r="-357" b="-3055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9005385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41085827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22BB3A-CCCC-AE42-AC13-6C670B2B9D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270ADEE-65EB-6D46-89B9-72F1A948DEE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Formulation</a:t>
                </a:r>
              </a:p>
              <a:p>
                <a:pPr lvl="1"/>
                <a:r>
                  <a:rPr lang="en-US" dirty="0"/>
                  <a:t>Hypothesis set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Squared error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  <a:p>
                <a:r>
                  <a:rPr lang="en-US" dirty="0"/>
                  <a:t>Given dataset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={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)}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sz="200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r>
                  <a:rPr lang="en-US" dirty="0"/>
                  <a:t>Goal: 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𝑙𝑖𝑛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𝑎𝑟𝑔𝑚𝑖𝑛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270ADEE-65EB-6D46-89B9-72F1A948DEE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9D5D8991-78C8-3942-916E-1D1AB59F33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5932" y="1316004"/>
            <a:ext cx="4567468" cy="1939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6838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AC0F31-D0AA-2A4B-B2E6-DC5A35815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Matrix Representation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6FF69ED-E284-7B41-A386-451DE6CF309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={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,…,(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)}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>
                  <a:solidFill>
                    <a:schemeClr val="accent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Sup>
                                <m:sSubSupPr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</m:e>
                          </m:mr>
                          <m:m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Sup>
                                <m:sSubSupPr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</m:e>
                          </m:mr>
                        </m:m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2,0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2,1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⋱</m:t>
                              </m:r>
                            </m:e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2,0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,1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6FF69ED-E284-7B41-A386-451DE6CF309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2"/>
                <a:stretch>
                  <a:fillRect l="-1086" t="-3252" b="-10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8B0410DD-AC3C-B640-ADFD-E0E6B35C2254}"/>
                  </a:ext>
                </a:extLst>
              </p:cNvPr>
              <p:cNvSpPr/>
              <p:nvPr/>
            </p:nvSpPr>
            <p:spPr>
              <a:xfrm>
                <a:off x="8367712" y="3015456"/>
                <a:ext cx="2986088" cy="985838"/>
              </a:xfrm>
              <a:prstGeom prst="roundRect">
                <a:avLst/>
              </a:prstGeom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/>
                  <a:t>: the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400" dirty="0"/>
                  <a:t>-</a:t>
                </a:r>
                <a:r>
                  <a:rPr lang="en-US" sz="2400" dirty="0" err="1"/>
                  <a:t>th</a:t>
                </a:r>
                <a:r>
                  <a:rPr lang="en-US" sz="2400" dirty="0"/>
                  <a:t> element of vector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8B0410DD-AC3C-B640-ADFD-E0E6B35C22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7712" y="3015456"/>
                <a:ext cx="2986088" cy="985838"/>
              </a:xfrm>
              <a:prstGeom prst="roundRect">
                <a:avLst/>
              </a:prstGeom>
              <a:blipFill>
                <a:blip r:embed="rId3"/>
                <a:stretch>
                  <a:fillRect r="-2532" b="-63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8E21320-821F-8A4F-9CC2-8FF1BE3E26C1}"/>
              </a:ext>
            </a:extLst>
          </p:cNvPr>
          <p:cNvCxnSpPr>
            <a:cxnSpLocks/>
          </p:cNvCxnSpPr>
          <p:nvPr/>
        </p:nvCxnSpPr>
        <p:spPr>
          <a:xfrm>
            <a:off x="6753100" y="3537938"/>
            <a:ext cx="12417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1601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7DF43C-50E0-5642-AF8B-586F6BFDA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Rewriting the In-Sample Error In Matrix Form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34D7585-76C7-7D45-8F41-9CDEF368F89C}"/>
                  </a:ext>
                </a:extLst>
              </p:cNvPr>
              <p:cNvSpPr txBox="1"/>
              <p:nvPr/>
            </p:nvSpPr>
            <p:spPr>
              <a:xfrm>
                <a:off x="632930" y="2008132"/>
                <a:ext cx="4049057" cy="10384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sz="2400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en-US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sz="2400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34D7585-76C7-7D45-8F41-9CDEF368F8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930" y="2008132"/>
                <a:ext cx="4049057" cy="1038489"/>
              </a:xfrm>
              <a:prstGeom prst="rect">
                <a:avLst/>
              </a:prstGeom>
              <a:blipFill>
                <a:blip r:embed="rId2"/>
                <a:stretch>
                  <a:fillRect t="-113095" b="-1726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F26090F-8851-C84D-9256-E568E9AAD8D0}"/>
                  </a:ext>
                </a:extLst>
              </p:cNvPr>
              <p:cNvSpPr txBox="1"/>
              <p:nvPr/>
            </p:nvSpPr>
            <p:spPr>
              <a:xfrm>
                <a:off x="1503501" y="3165979"/>
                <a:ext cx="2952243" cy="103848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sz="2400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  <m:sup>
                                      <m:r>
                                        <a:rPr lang="en-US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bSup>
                                  <m:acc>
                                    <m:accPr>
                                      <m:chr m:val="⃗"/>
                                      <m:ctrlPr>
                                        <a:rPr lang="en-US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</m:acc>
                                  <m: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F26090F-8851-C84D-9256-E568E9AAD8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3501" y="3165979"/>
                <a:ext cx="2952243" cy="1038489"/>
              </a:xfrm>
              <a:prstGeom prst="rect">
                <a:avLst/>
              </a:prstGeom>
              <a:blipFill>
                <a:blip r:embed="rId3"/>
                <a:stretch>
                  <a:fillRect l="-14163" t="-114458" b="-1746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9DC205C-6610-514A-AC40-898CD573D2C9}"/>
                  </a:ext>
                </a:extLst>
              </p:cNvPr>
              <p:cNvSpPr txBox="1"/>
              <p:nvPr/>
            </p:nvSpPr>
            <p:spPr>
              <a:xfrm>
                <a:off x="1585086" y="4323826"/>
                <a:ext cx="2107124" cy="69782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40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240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4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en-US" sz="2400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  <m:r>
                                      <m:rPr>
                                        <m:brk m:alnAt="7"/>
                                      </m:rPr>
                                      <a:rPr lang="en-US" sz="24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en-US" sz="2400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9DC205C-6610-514A-AC40-898CD573D2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5086" y="4323826"/>
                <a:ext cx="2107124" cy="697820"/>
              </a:xfrm>
              <a:prstGeom prst="rect">
                <a:avLst/>
              </a:prstGeom>
              <a:blipFill>
                <a:blip r:embed="rId4"/>
                <a:stretch>
                  <a:fillRect l="-1198" t="-1786" r="-1198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BFE3D16-04FB-FA45-B402-BB4A2DA067EE}"/>
                  </a:ext>
                </a:extLst>
              </p:cNvPr>
              <p:cNvSpPr txBox="1"/>
              <p:nvPr/>
            </p:nvSpPr>
            <p:spPr>
              <a:xfrm>
                <a:off x="1646240" y="5391170"/>
                <a:ext cx="3167897" cy="6939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d>
                        <m:d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acc>
                                  <m:accPr>
                                    <m:chr m:val="⃗"/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acc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⃗"/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BFE3D16-04FB-FA45-B402-BB4A2DA067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6240" y="5391170"/>
                <a:ext cx="3167897" cy="693908"/>
              </a:xfrm>
              <a:prstGeom prst="rect">
                <a:avLst/>
              </a:prstGeom>
              <a:blipFill>
                <a:blip r:embed="rId5"/>
                <a:stretch>
                  <a:fillRect l="-1992" r="-398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54F005C-BCFB-874A-8B71-755E2B46A4AC}"/>
                  </a:ext>
                </a:extLst>
              </p:cNvPr>
              <p:cNvSpPr txBox="1"/>
              <p:nvPr/>
            </p:nvSpPr>
            <p:spPr>
              <a:xfrm>
                <a:off x="7230581" y="4632538"/>
                <a:ext cx="3753082" cy="6939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d>
                        <m:d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p>
                                      <m:sSupPr>
                                        <m:ctrlPr>
                                          <a:rPr lang="en-US" sz="24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en-US" sz="2400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400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𝑋</m:t>
                                            </m:r>
                                            <m:acc>
                                              <m:accPr>
                                                <m:chr m:val="⃗"/>
                                                <m:ctrlPr>
                                                  <a:rPr lang="en-US" sz="2400" i="1">
                                                    <a:solidFill>
                                                      <a:schemeClr val="accent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en-US" sz="2400" i="1">
                                                    <a:solidFill>
                                                      <a:schemeClr val="accent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𝑤</m:t>
                                                </m:r>
                                              </m:e>
                                            </m:acc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en-US" sz="24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p>
                                    </m:sSup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e>
                                </m:mr>
                              </m:m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p>
                          </m:sSup>
                        </m:e>
                      </m:d>
                      <m:d>
                        <m:d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acc>
                                  <m:accPr>
                                    <m:chr m:val="⃗"/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acc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⃗"/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i="1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54F005C-BCFB-874A-8B71-755E2B46A4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0581" y="4632538"/>
                <a:ext cx="3753082" cy="693908"/>
              </a:xfrm>
              <a:prstGeom prst="rect">
                <a:avLst/>
              </a:prstGeom>
              <a:blipFill>
                <a:blip r:embed="rId6"/>
                <a:stretch>
                  <a:fillRect l="-1351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C97945C5-7F34-2C44-B71E-0983C2EBD3B7}"/>
                  </a:ext>
                </a:extLst>
              </p:cNvPr>
              <p:cNvSpPr/>
              <p:nvPr/>
            </p:nvSpPr>
            <p:spPr>
              <a:xfrm>
                <a:off x="7043784" y="5604319"/>
                <a:ext cx="4719150" cy="78380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d>
                        <m:d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C97945C5-7F34-2C44-B71E-0983C2EBD3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3784" y="5604319"/>
                <a:ext cx="4719150" cy="783804"/>
              </a:xfrm>
              <a:prstGeom prst="rect">
                <a:avLst/>
              </a:prstGeom>
              <a:blipFill>
                <a:blip r:embed="rId7"/>
                <a:stretch>
                  <a:fillRect b="-63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F121C44-2E3C-0B40-9062-226A50BFAF75}"/>
                  </a:ext>
                </a:extLst>
              </p:cNvPr>
              <p:cNvSpPr txBox="1"/>
              <p:nvPr/>
            </p:nvSpPr>
            <p:spPr>
              <a:xfrm>
                <a:off x="6065888" y="4847368"/>
                <a:ext cx="97789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F121C44-2E3C-0B40-9062-226A50BFAF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5888" y="4847368"/>
                <a:ext cx="977896" cy="369332"/>
              </a:xfrm>
              <a:prstGeom prst="rect">
                <a:avLst/>
              </a:prstGeom>
              <a:blipFill>
                <a:blip r:embed="rId8"/>
                <a:stretch>
                  <a:fillRect l="-6410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377F047-5B72-0C4F-BFD9-C8A28D690BB1}"/>
              </a:ext>
            </a:extLst>
          </p:cNvPr>
          <p:cNvCxnSpPr/>
          <p:nvPr/>
        </p:nvCxnSpPr>
        <p:spPr>
          <a:xfrm>
            <a:off x="4968345" y="5129660"/>
            <a:ext cx="756929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ounded Rectangle 20">
                <a:extLst>
                  <a:ext uri="{FF2B5EF4-FFF2-40B4-BE49-F238E27FC236}">
                    <a16:creationId xmlns:a16="http://schemas.microsoft.com/office/drawing/2014/main" id="{7985719A-D626-6642-ADD3-F18C55E9E995}"/>
                  </a:ext>
                </a:extLst>
              </p:cNvPr>
              <p:cNvSpPr/>
              <p:nvPr/>
            </p:nvSpPr>
            <p:spPr>
              <a:xfrm>
                <a:off x="5192190" y="3165978"/>
                <a:ext cx="2725723" cy="103849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en-US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acc>
                              </m:e>
                            </m:mr>
                          </m:m>
                        </m:e>
                      </m:d>
                      <m:r>
                        <a:rPr lang="en-US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acc>
                        </m:e>
                      </m:rad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Sup>
                            <m:sSubSup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rad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algn="ctr"/>
                <a:endParaRPr lang="en-US" sz="100" b="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</m:acc>
                                </m:e>
                              </m:mr>
                            </m:m>
                          </m:e>
                        </m:d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acc>
                    <m: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nary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1" name="Rounded Rectangle 20">
                <a:extLst>
                  <a:ext uri="{FF2B5EF4-FFF2-40B4-BE49-F238E27FC236}">
                    <a16:creationId xmlns:a16="http://schemas.microsoft.com/office/drawing/2014/main" id="{7985719A-D626-6642-ADD3-F18C55E9E9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2190" y="3165978"/>
                <a:ext cx="2725723" cy="1038490"/>
              </a:xfrm>
              <a:prstGeom prst="roundRect">
                <a:avLst/>
              </a:prstGeom>
              <a:blipFill>
                <a:blip r:embed="rId9"/>
                <a:stretch>
                  <a:fillRect b="-559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ounded Rectangle 21">
                <a:extLst>
                  <a:ext uri="{FF2B5EF4-FFF2-40B4-BE49-F238E27FC236}">
                    <a16:creationId xmlns:a16="http://schemas.microsoft.com/office/drawing/2014/main" id="{CD2633A1-54E4-3249-9BB1-970EBBCEB136}"/>
                  </a:ext>
                </a:extLst>
              </p:cNvPr>
              <p:cNvSpPr/>
              <p:nvPr/>
            </p:nvSpPr>
            <p:spPr>
              <a:xfrm>
                <a:off x="5192190" y="1859041"/>
                <a:ext cx="2159586" cy="1060001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r>
                      <a:rPr lang="en-US" sz="160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60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Sup>
                                <m:sSubSupPr>
                                  <m:ctrlPr>
                                    <a:rPr lang="en-US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sz="16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16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</m:e>
                          </m:mr>
                          <m:mr>
                            <m:e>
                              <m:r>
                                <a:rPr lang="en-US" sz="16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Sup>
                                <m:sSubSupPr>
                                  <m:ctrlPr>
                                    <a:rPr lang="en-US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sz="16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6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  <m:sup>
                                  <m:r>
                                    <a:rPr lang="en-US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</m:e>
                          </m:mr>
                        </m:m>
                      </m:e>
                    </m:d>
                  </m:oMath>
                </a14:m>
                <a:r>
                  <a:rPr lang="en-US" sz="1600" dirty="0"/>
                  <a:t>; </a:t>
                </a:r>
                <a14:m>
                  <m:oMath xmlns:m="http://schemas.openxmlformats.org/officeDocument/2006/math">
                    <m:r>
                      <a:rPr lang="en-US" sz="1600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acc>
                      <m:accPr>
                        <m:chr m:val="⃗"/>
                        <m:ctrlP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sz="16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sz="16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sz="1600" dirty="0"/>
                  <a:t> </a:t>
                </a:r>
              </a:p>
            </p:txBody>
          </p:sp>
        </mc:Choice>
        <mc:Fallback xmlns="">
          <p:sp>
            <p:nvSpPr>
              <p:cNvPr id="22" name="Rounded Rectangle 21">
                <a:extLst>
                  <a:ext uri="{FF2B5EF4-FFF2-40B4-BE49-F238E27FC236}">
                    <a16:creationId xmlns:a16="http://schemas.microsoft.com/office/drawing/2014/main" id="{CD2633A1-54E4-3249-9BB1-970EBBCEB1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2190" y="1859041"/>
                <a:ext cx="2159586" cy="1060001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ounded Rectangle 22">
                <a:extLst>
                  <a:ext uri="{FF2B5EF4-FFF2-40B4-BE49-F238E27FC236}">
                    <a16:creationId xmlns:a16="http://schemas.microsoft.com/office/drawing/2014/main" id="{F28E9140-2260-4F43-B44C-23817C70E1D6}"/>
                  </a:ext>
                </a:extLst>
              </p:cNvPr>
              <p:cNvSpPr/>
              <p:nvPr/>
            </p:nvSpPr>
            <p:spPr>
              <a:xfrm>
                <a:off x="7510015" y="1859041"/>
                <a:ext cx="1434162" cy="1060001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acc>
                      <m:accPr>
                        <m:chr m:val="⃗"/>
                        <m:ctrlP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6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Sup>
                                <m:sSubSupPr>
                                  <m:ctrlPr>
                                    <a:rPr lang="en-US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sz="16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16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acc>
                                <m:accPr>
                                  <m:chr m:val="⃗"/>
                                  <m:ctrlPr>
                                    <a:rPr lang="en-US" sz="16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6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</m:mr>
                          <m:mr>
                            <m:e>
                              <m:r>
                                <a:rPr lang="en-US" sz="16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Sup>
                                <m:sSubSupPr>
                                  <m:ctrlPr>
                                    <a:rPr lang="en-US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sz="16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6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  <m:sup>
                                  <m:r>
                                    <a:rPr lang="en-US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acc>
                                <m:accPr>
                                  <m:chr m:val="⃗"/>
                                  <m:ctrlPr>
                                    <a:rPr lang="en-US" sz="16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6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</m:mr>
                        </m:m>
                      </m:e>
                    </m:d>
                  </m:oMath>
                </a14:m>
                <a:endParaRPr lang="en-US" sz="1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3" name="Rounded Rectangle 22">
                <a:extLst>
                  <a:ext uri="{FF2B5EF4-FFF2-40B4-BE49-F238E27FC236}">
                    <a16:creationId xmlns:a16="http://schemas.microsoft.com/office/drawing/2014/main" id="{F28E9140-2260-4F43-B44C-23817C70E1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0015" y="1859041"/>
                <a:ext cx="1434162" cy="1060001"/>
              </a:xfrm>
              <a:prstGeom prst="round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ounded Rectangle 23">
                <a:extLst>
                  <a:ext uri="{FF2B5EF4-FFF2-40B4-BE49-F238E27FC236}">
                    <a16:creationId xmlns:a16="http://schemas.microsoft.com/office/drawing/2014/main" id="{F9616194-B5E7-0140-99B7-C6494CA3DA34}"/>
                  </a:ext>
                </a:extLst>
              </p:cNvPr>
              <p:cNvSpPr/>
              <p:nvPr/>
            </p:nvSpPr>
            <p:spPr>
              <a:xfrm>
                <a:off x="9102416" y="1859041"/>
                <a:ext cx="2668960" cy="1060001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acc>
                      <m:accPr>
                        <m:chr m:val="⃗"/>
                        <m:ctrlP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⃗"/>
                        <m:ctrlP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6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Sup>
                                <m:sSubSupPr>
                                  <m:ctrlPr>
                                    <a:rPr lang="en-US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sz="16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16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acc>
                                <m:accPr>
                                  <m:chr m:val="⃗"/>
                                  <m:ctrlPr>
                                    <a:rPr lang="en-US" sz="16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6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acc>
                              <m:r>
                                <a:rPr lang="en-US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6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sz="16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Sup>
                                <m:sSubSupPr>
                                  <m:ctrlPr>
                                    <a:rPr lang="en-US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sz="16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6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  <m:sup>
                                  <m:r>
                                    <a:rPr lang="en-US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acc>
                                <m:accPr>
                                  <m:chr m:val="⃗"/>
                                  <m:ctrlPr>
                                    <a:rPr lang="en-US" sz="16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6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acc>
                              <m:r>
                                <a:rPr lang="en-US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6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sz="1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4" name="Rounded Rectangle 23">
                <a:extLst>
                  <a:ext uri="{FF2B5EF4-FFF2-40B4-BE49-F238E27FC236}">
                    <a16:creationId xmlns:a16="http://schemas.microsoft.com/office/drawing/2014/main" id="{F9616194-B5E7-0140-99B7-C6494CA3DA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2416" y="1859041"/>
                <a:ext cx="2668960" cy="1060001"/>
              </a:xfrm>
              <a:prstGeom prst="round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44724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2" grpId="0"/>
      <p:bldP spid="21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D70A4B8-1474-734B-B489-E67D2C92D6E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How to 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𝑙𝑖𝑛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𝑎𝑟𝑔𝑚𝑖𝑛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?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D70A4B8-1474-734B-B489-E67D2C92D6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369F640-8B6C-9F4F-8B79-780C3BDF8BF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Given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Solve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</a:p>
              <a:p>
                <a:pPr lvl="1"/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Think about what you’ll do for one-dimensional case</a:t>
                </a: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dirty="0"/>
                  <a:t>Derivations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)=</m:t>
                    </m:r>
                    <m:f>
                      <m:f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𝑙𝑖𝑛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 </a:t>
                </a:r>
                <a:r>
                  <a:rPr lang="en-US" dirty="0"/>
                  <a:t>==&gt;</a:t>
                </a:r>
                <a:r>
                  <a:rPr lang="en-US" dirty="0">
                    <a:solidFill>
                      <a:schemeClr val="accent1"/>
                    </a:solidFill>
                  </a:rPr>
                  <a:t>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𝑙𝑖𝑛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2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369F640-8B6C-9F4F-8B79-780C3BDF8B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86" t="-2907" b="-17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A4C5FD87-74DB-9747-AB3E-07F03752668B}"/>
                  </a:ext>
                </a:extLst>
              </p:cNvPr>
              <p:cNvSpPr/>
              <p:nvPr/>
            </p:nvSpPr>
            <p:spPr>
              <a:xfrm>
                <a:off x="8473440" y="1623854"/>
                <a:ext cx="3590544" cy="2365248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sub>
                      </m:sSub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</m:num>
                                  <m:den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</m:d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f>
                                        <m:fPr>
                                          <m:ctrlPr>
                                            <a:rPr lang="en-US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𝜕</m:t>
                                          </m:r>
                                        </m:num>
                                        <m:den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𝜕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solidFill>
                                                    <a:schemeClr val="accent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i="1">
                                                  <a:solidFill>
                                                    <a:schemeClr val="accent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𝑤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solidFill>
                                                    <a:schemeClr val="accent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  <m:r>
                                        <m:rPr>
                                          <m:brk m:alnAt="7"/>
                                        </m:rP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  <m:d>
                                        <m:dPr>
                                          <m:ctrlPr>
                                            <a:rPr lang="en-US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acc>
                                            <m:accPr>
                                              <m:chr m:val="⃗"/>
                                              <m:ctrlPr>
                                                <a:rPr lang="en-US" i="1">
                                                  <a:solidFill>
                                                    <a:schemeClr val="accent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i="1">
                                                  <a:solidFill>
                                                    <a:schemeClr val="accent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𝑤</m:t>
                                              </m:r>
                                            </m:e>
                                          </m:acc>
                                        </m:e>
                                      </m:d>
                                    </m:e>
                                  </m:mr>
                                  <m:m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</m:num>
                                  <m:den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</m:d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A4C5FD87-74DB-9747-AB3E-07F0375266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3440" y="1623854"/>
                <a:ext cx="3590544" cy="2365248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58198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426B6E8-8016-B745-8AC4-D2D6DB46C24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219075"/>
                <a:ext cx="10515600" cy="6738937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𝑙𝑖𝑛</m:t>
                        </m:r>
                      </m:sub>
                    </m:sSub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=2</m:t>
                    </m:r>
                    <m:sSup>
                      <m:s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sz="2400" dirty="0"/>
                  <a:t>  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Two cases:</a:t>
                </a:r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is </a:t>
                </a:r>
                <a:r>
                  <a:rPr lang="en-US" dirty="0">
                    <a:solidFill>
                      <a:srgbClr val="FF0000"/>
                    </a:solidFill>
                  </a:rPr>
                  <a:t>invertible </a:t>
                </a:r>
                <a:r>
                  <a:rPr lang="en-US" dirty="0"/>
                  <a:t>(When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, most of the time, it is invertible)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𝑙𝑖𝑛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p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e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endParaRPr lang="en-US" sz="2400" dirty="0"/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is not invertible</a:t>
                </a:r>
              </a:p>
              <a:p>
                <a:pPr lvl="2"/>
                <a:r>
                  <a:rPr lang="en-US" sz="2400" dirty="0"/>
                  <a:t>Requires special handling </a:t>
                </a:r>
                <a:r>
                  <a:rPr lang="en-US" sz="2400" dirty="0">
                    <a:solidFill>
                      <a:schemeClr val="bg1">
                        <a:lumMod val="65000"/>
                      </a:schemeClr>
                    </a:solidFill>
                  </a:rPr>
                  <a:t>(See LFD Problem 3.15 for an example)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In practice</a:t>
                </a:r>
              </a:p>
              <a:p>
                <a:pPr lvl="1"/>
                <a:r>
                  <a:rPr lang="en-US" dirty="0"/>
                  <a:t>Define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as the pseudo-inverse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US" dirty="0"/>
              </a:p>
              <a:p>
                <a:pPr lvl="2"/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sz="2400" b="0" i="0" dirty="0" smtClean="0"/>
                          <m:t>Wh</m:t>
                        </m:r>
                        <m:r>
                          <m:rPr>
                            <m:nor/>
                          </m:rPr>
                          <a:rPr lang="en-US" sz="2400" dirty="0"/>
                          <m:t>en</m:t>
                        </m:r>
                        <m:r>
                          <m:rPr>
                            <m:nor/>
                          </m:rPr>
                          <a:rPr lang="en-US" sz="2400" dirty="0"/>
                          <m:t> </m:t>
                        </m:r>
                        <m:sSup>
                          <m:sSup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m:rPr>
                            <m:nor/>
                          </m:rPr>
                          <a:rPr lang="en-US" sz="2400" dirty="0"/>
                          <m:t> </m:t>
                        </m:r>
                        <m:r>
                          <m:rPr>
                            <m:nor/>
                          </m:rPr>
                          <a:rPr lang="en-US" sz="2400" dirty="0"/>
                          <m:t>is</m:t>
                        </m:r>
                        <m:r>
                          <m:rPr>
                            <m:nor/>
                          </m:rPr>
                          <a:rPr lang="en-US" sz="2400" dirty="0"/>
                          <m:t> </m:t>
                        </m:r>
                        <m:r>
                          <m:rPr>
                            <m:nor/>
                          </m:rPr>
                          <a:rPr lang="en-US" sz="2400" dirty="0" smtClean="0">
                            <a:solidFill>
                              <a:schemeClr val="tx1"/>
                            </a:solidFill>
                          </a:rPr>
                          <m:t>invertible</m:t>
                        </m:r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 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p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e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sz="2400" dirty="0">
                  <a:solidFill>
                    <a:srgbClr val="FF0000"/>
                  </a:solidFill>
                </a:endParaRPr>
              </a:p>
              <a:p>
                <a:pPr lvl="2"/>
                <a:r>
                  <a:rPr lang="en-US" sz="2400" dirty="0"/>
                  <a:t>When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m:rPr>
                        <m:nor/>
                      </m:rPr>
                      <a:rPr lang="en-US" sz="2400" dirty="0"/>
                      <m:t> </m:t>
                    </m:r>
                  </m:oMath>
                </a14:m>
                <a:r>
                  <a:rPr lang="en-US" sz="2400" dirty="0"/>
                  <a:t>is not invertible, “handle” it appropriately (usually done in the library for you)</a:t>
                </a:r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Linear regression algorithm (a single step algorithm):</a:t>
                </a:r>
              </a:p>
              <a:p>
                <a:pPr lvl="1"/>
                <a:endParaRPr lang="en-US" sz="200" dirty="0"/>
              </a:p>
              <a:p>
                <a:pPr lvl="2"/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𝑙𝑖𝑛</m:t>
                        </m:r>
                      </m:sub>
                    </m:sSub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endParaRPr lang="en-US" sz="2400" dirty="0"/>
              </a:p>
              <a:p>
                <a:pPr lvl="2"/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426B6E8-8016-B745-8AC4-D2D6DB46C24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19075"/>
                <a:ext cx="10515600" cy="6738937"/>
              </a:xfrm>
              <a:blipFill>
                <a:blip r:embed="rId2"/>
                <a:stretch>
                  <a:fillRect l="-844" t="-2072" r="-6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31BF21B2-F3AF-F240-8FC0-4ABEE9DDA230}"/>
              </a:ext>
            </a:extLst>
          </p:cNvPr>
          <p:cNvSpPr/>
          <p:nvPr/>
        </p:nvSpPr>
        <p:spPr>
          <a:xfrm>
            <a:off x="1171575" y="5829300"/>
            <a:ext cx="7200900" cy="9799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2279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F00ADA-4B74-9141-B32B-154F4E1AB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 “Algorithm”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42F07B8-8987-4747-9939-3FF828017A9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Input: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,…,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Construct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endParaRPr lang="en-US" dirty="0"/>
              </a:p>
              <a:p>
                <a:pPr marL="457200" indent="-457200">
                  <a:buFont typeface="+mj-lt"/>
                  <a:buAutoNum type="arabicPeriod"/>
                </a:pPr>
                <a:endParaRPr lang="en-US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Compute the pseudo-inverse of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i="1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p>
                  </m:oMath>
                </a14:m>
                <a:endParaRPr lang="en-US" i="1" dirty="0"/>
              </a:p>
              <a:p>
                <a:pPr marL="457200" lvl="1" indent="0">
                  <a:buNone/>
                </a:pPr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p>
                    <m:r>
                      <a:rPr lang="en-US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 when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 is invertible)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endParaRPr lang="en-US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𝑙𝑖𝑛</m:t>
                        </m:r>
                      </m:sub>
                    </m:sSub>
                    <m:r>
                      <a:rPr lang="en-US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Output: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𝑙𝑖𝑛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42F07B8-8987-4747-9939-3FF828017A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488" b="-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58929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740D0C-2DDC-2849-B49F-B1EB5415C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Content Placeholder 6">
                <a:extLst>
                  <a:ext uri="{FF2B5EF4-FFF2-40B4-BE49-F238E27FC236}">
                    <a16:creationId xmlns:a16="http://schemas.microsoft.com/office/drawing/2014/main" id="{4B6A87C2-6E3F-C043-B88B-18A1DB67CC1F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662615008"/>
                  </p:ext>
                </p:extLst>
              </p:nvPr>
            </p:nvGraphicFramePr>
            <p:xfrm>
              <a:off x="309414" y="1690688"/>
              <a:ext cx="11573171" cy="22860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687100">
                      <a:extLst>
                        <a:ext uri="{9D8B030D-6E8A-4147-A177-3AD203B41FA5}">
                          <a16:colId xmlns:a16="http://schemas.microsoft.com/office/drawing/2014/main" val="122569488"/>
                        </a:ext>
                      </a:extLst>
                    </a:gridCol>
                    <a:gridCol w="1002845">
                      <a:extLst>
                        <a:ext uri="{9D8B030D-6E8A-4147-A177-3AD203B41FA5}">
                          <a16:colId xmlns:a16="http://schemas.microsoft.com/office/drawing/2014/main" val="656484145"/>
                        </a:ext>
                      </a:extLst>
                    </a:gridCol>
                    <a:gridCol w="847474">
                      <a:extLst>
                        <a:ext uri="{9D8B030D-6E8A-4147-A177-3AD203B41FA5}">
                          <a16:colId xmlns:a16="http://schemas.microsoft.com/office/drawing/2014/main" val="486031089"/>
                        </a:ext>
                      </a:extLst>
                    </a:gridCol>
                    <a:gridCol w="974595">
                      <a:extLst>
                        <a:ext uri="{9D8B030D-6E8A-4147-A177-3AD203B41FA5}">
                          <a16:colId xmlns:a16="http://schemas.microsoft.com/office/drawing/2014/main" val="676008107"/>
                        </a:ext>
                      </a:extLst>
                    </a:gridCol>
                    <a:gridCol w="932222">
                      <a:extLst>
                        <a:ext uri="{9D8B030D-6E8A-4147-A177-3AD203B41FA5}">
                          <a16:colId xmlns:a16="http://schemas.microsoft.com/office/drawing/2014/main" val="2840544668"/>
                        </a:ext>
                      </a:extLst>
                    </a:gridCol>
                    <a:gridCol w="1045218">
                      <a:extLst>
                        <a:ext uri="{9D8B030D-6E8A-4147-A177-3AD203B41FA5}">
                          <a16:colId xmlns:a16="http://schemas.microsoft.com/office/drawing/2014/main" val="4113077336"/>
                        </a:ext>
                      </a:extLst>
                    </a:gridCol>
                    <a:gridCol w="2118506">
                      <a:extLst>
                        <a:ext uri="{9D8B030D-6E8A-4147-A177-3AD203B41FA5}">
                          <a16:colId xmlns:a16="http://schemas.microsoft.com/office/drawing/2014/main" val="3369366584"/>
                        </a:ext>
                      </a:extLst>
                    </a:gridCol>
                    <a:gridCol w="1965211">
                      <a:extLst>
                        <a:ext uri="{9D8B030D-6E8A-4147-A177-3AD203B41FA5}">
                          <a16:colId xmlns:a16="http://schemas.microsoft.com/office/drawing/2014/main" val="80140418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N=1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N=2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N=3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N=4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N=5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Break Points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VC Dimension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79448680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Positive Rays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2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3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4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6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=2,3,4,…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324892335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Positive Intervals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=3,4,5,…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90696581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Convex Sets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32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None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238738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2D Perceptron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?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=4,5,6,…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844794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Content Placeholder 6">
                <a:extLst>
                  <a:ext uri="{FF2B5EF4-FFF2-40B4-BE49-F238E27FC236}">
                    <a16:creationId xmlns:a16="http://schemas.microsoft.com/office/drawing/2014/main" id="{4B6A87C2-6E3F-C043-B88B-18A1DB67CC1F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662615008"/>
                  </p:ext>
                </p:extLst>
              </p:nvPr>
            </p:nvGraphicFramePr>
            <p:xfrm>
              <a:off x="309414" y="1690688"/>
              <a:ext cx="11573171" cy="22860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687100">
                      <a:extLst>
                        <a:ext uri="{9D8B030D-6E8A-4147-A177-3AD203B41FA5}">
                          <a16:colId xmlns:a16="http://schemas.microsoft.com/office/drawing/2014/main" val="122569488"/>
                        </a:ext>
                      </a:extLst>
                    </a:gridCol>
                    <a:gridCol w="1002845">
                      <a:extLst>
                        <a:ext uri="{9D8B030D-6E8A-4147-A177-3AD203B41FA5}">
                          <a16:colId xmlns:a16="http://schemas.microsoft.com/office/drawing/2014/main" val="656484145"/>
                        </a:ext>
                      </a:extLst>
                    </a:gridCol>
                    <a:gridCol w="847474">
                      <a:extLst>
                        <a:ext uri="{9D8B030D-6E8A-4147-A177-3AD203B41FA5}">
                          <a16:colId xmlns:a16="http://schemas.microsoft.com/office/drawing/2014/main" val="486031089"/>
                        </a:ext>
                      </a:extLst>
                    </a:gridCol>
                    <a:gridCol w="974595">
                      <a:extLst>
                        <a:ext uri="{9D8B030D-6E8A-4147-A177-3AD203B41FA5}">
                          <a16:colId xmlns:a16="http://schemas.microsoft.com/office/drawing/2014/main" val="676008107"/>
                        </a:ext>
                      </a:extLst>
                    </a:gridCol>
                    <a:gridCol w="932222">
                      <a:extLst>
                        <a:ext uri="{9D8B030D-6E8A-4147-A177-3AD203B41FA5}">
                          <a16:colId xmlns:a16="http://schemas.microsoft.com/office/drawing/2014/main" val="2840544668"/>
                        </a:ext>
                      </a:extLst>
                    </a:gridCol>
                    <a:gridCol w="1045218">
                      <a:extLst>
                        <a:ext uri="{9D8B030D-6E8A-4147-A177-3AD203B41FA5}">
                          <a16:colId xmlns:a16="http://schemas.microsoft.com/office/drawing/2014/main" val="4113077336"/>
                        </a:ext>
                      </a:extLst>
                    </a:gridCol>
                    <a:gridCol w="2118506">
                      <a:extLst>
                        <a:ext uri="{9D8B030D-6E8A-4147-A177-3AD203B41FA5}">
                          <a16:colId xmlns:a16="http://schemas.microsoft.com/office/drawing/2014/main" val="3369366584"/>
                        </a:ext>
                      </a:extLst>
                    </a:gridCol>
                    <a:gridCol w="1965211">
                      <a:extLst>
                        <a:ext uri="{9D8B030D-6E8A-4147-A177-3AD203B41FA5}">
                          <a16:colId xmlns:a16="http://schemas.microsoft.com/office/drawing/2014/main" val="801404183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N=1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N=2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N=3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N=4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N=5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Break Points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VC Dimension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794486808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Positive Rays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2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3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4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6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353293" t="-111111" r="-92814" b="-32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3248923356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Positive Intervals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53293" t="-205405" r="-92814" b="-21891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90696581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Convex Sets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32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None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88387" t="-313889" b="-12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23873801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2D Perceptron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?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53293" t="-413889" r="-92814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844794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21988AEB-75BA-BA45-954C-580D8C65CE3D}"/>
                  </a:ext>
                </a:extLst>
              </p:cNvPr>
              <p:cNvSpPr/>
              <p:nvPr/>
            </p:nvSpPr>
            <p:spPr>
              <a:xfrm>
                <a:off x="4999829" y="1258756"/>
                <a:ext cx="96205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𝒎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𝑯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𝑵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21988AEB-75BA-BA45-954C-580D8C65CE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9829" y="1258756"/>
                <a:ext cx="962058" cy="369332"/>
              </a:xfrm>
              <a:prstGeom prst="rect">
                <a:avLst/>
              </a:prstGeom>
              <a:blipFill>
                <a:blip r:embed="rId3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38DECADC-D464-DA44-B6B7-DD8468D4D473}"/>
              </a:ext>
            </a:extLst>
          </p:cNvPr>
          <p:cNvGrpSpPr/>
          <p:nvPr/>
        </p:nvGrpSpPr>
        <p:grpSpPr>
          <a:xfrm>
            <a:off x="79720" y="5410185"/>
            <a:ext cx="3830520" cy="1082690"/>
            <a:chOff x="1921935" y="3064933"/>
            <a:chExt cx="7315200" cy="2362740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60849284-E0BE-2D46-9DA2-381DE2442D5B}"/>
                </a:ext>
              </a:extLst>
            </p:cNvPr>
            <p:cNvGrpSpPr/>
            <p:nvPr/>
          </p:nvGrpSpPr>
          <p:grpSpPr>
            <a:xfrm>
              <a:off x="1921935" y="3988958"/>
              <a:ext cx="7315200" cy="773049"/>
              <a:chOff x="3869268" y="4141358"/>
              <a:chExt cx="7315200" cy="773049"/>
            </a:xfrm>
          </p:grpSpPr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D63E025E-CD41-6C45-BAB7-4822FE0A91B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69268" y="4258291"/>
                <a:ext cx="7315200" cy="0"/>
              </a:xfrm>
              <a:prstGeom prst="straightConnector1">
                <a:avLst/>
              </a:prstGeom>
              <a:ln w="38100">
                <a:solidFill>
                  <a:schemeClr val="accent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05153F1F-D858-994D-BA09-859DA6DB1F46}"/>
                  </a:ext>
                </a:extLst>
              </p:cNvPr>
              <p:cNvSpPr/>
              <p:nvPr/>
            </p:nvSpPr>
            <p:spPr>
              <a:xfrm>
                <a:off x="4419600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7C4A151A-B99F-824E-B711-2C20F6191B83}"/>
                  </a:ext>
                </a:extLst>
              </p:cNvPr>
              <p:cNvSpPr/>
              <p:nvPr/>
            </p:nvSpPr>
            <p:spPr>
              <a:xfrm>
                <a:off x="5088467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6A36082C-5DDF-7642-B08D-F14BF2199AB9}"/>
                  </a:ext>
                </a:extLst>
              </p:cNvPr>
              <p:cNvSpPr/>
              <p:nvPr/>
            </p:nvSpPr>
            <p:spPr>
              <a:xfrm>
                <a:off x="5757334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B4188BD2-99B6-3247-AEE2-7942DEDDB13A}"/>
                  </a:ext>
                </a:extLst>
              </p:cNvPr>
              <p:cNvSpPr/>
              <p:nvPr/>
            </p:nvSpPr>
            <p:spPr>
              <a:xfrm>
                <a:off x="6447367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32684196-6198-CD42-A756-C2FC9E42D2DE}"/>
                  </a:ext>
                </a:extLst>
              </p:cNvPr>
              <p:cNvSpPr/>
              <p:nvPr/>
            </p:nvSpPr>
            <p:spPr>
              <a:xfrm>
                <a:off x="7116234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D5F59B3A-E77F-FC40-B1EA-65AB437EF79B}"/>
                  </a:ext>
                </a:extLst>
              </p:cNvPr>
              <p:cNvSpPr/>
              <p:nvPr/>
            </p:nvSpPr>
            <p:spPr>
              <a:xfrm>
                <a:off x="7785101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2A6B061-0307-5349-A7E5-CC5D8445689D}"/>
                  </a:ext>
                </a:extLst>
              </p:cNvPr>
              <p:cNvSpPr txBox="1"/>
              <p:nvPr/>
            </p:nvSpPr>
            <p:spPr>
              <a:xfrm>
                <a:off x="8303686" y="4141358"/>
                <a:ext cx="389467" cy="5037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dirty="0"/>
                  <a:t>…</a:t>
                </a:r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0404D46A-1427-8344-B491-77023643FABE}"/>
                  </a:ext>
                </a:extLst>
              </p:cNvPr>
              <p:cNvSpPr/>
              <p:nvPr/>
            </p:nvSpPr>
            <p:spPr>
              <a:xfrm>
                <a:off x="9076269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9DEAC05D-907C-284C-B939-62438AFC3DE0}"/>
                  </a:ext>
                </a:extLst>
              </p:cNvPr>
              <p:cNvSpPr/>
              <p:nvPr/>
            </p:nvSpPr>
            <p:spPr>
              <a:xfrm>
                <a:off x="9745136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4FE74455-F218-FA4A-AF93-BCA3C73A73CA}"/>
                  </a:ext>
                </a:extLst>
              </p:cNvPr>
              <p:cNvSpPr/>
              <p:nvPr/>
            </p:nvSpPr>
            <p:spPr>
              <a:xfrm>
                <a:off x="10414003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B3E40A2A-C547-AF40-BAB4-3F8B97A5019A}"/>
                      </a:ext>
                    </a:extLst>
                  </p:cNvPr>
                  <p:cNvSpPr txBox="1"/>
                  <p:nvPr/>
                </p:nvSpPr>
                <p:spPr>
                  <a:xfrm>
                    <a:off x="4292598" y="4410665"/>
                    <a:ext cx="389467" cy="50374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9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9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9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900" dirty="0"/>
                  </a:p>
                </p:txBody>
              </p:sp>
            </mc:Choice>
            <mc:Fallback xmlns=""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B3E40A2A-C547-AF40-BAB4-3F8B97A5019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92598" y="4410665"/>
                    <a:ext cx="389467" cy="50374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r="-625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D0A78D3E-1A8D-C04E-976F-AA224CC9A1C5}"/>
                      </a:ext>
                    </a:extLst>
                  </p:cNvPr>
                  <p:cNvSpPr txBox="1"/>
                  <p:nvPr/>
                </p:nvSpPr>
                <p:spPr>
                  <a:xfrm>
                    <a:off x="4981574" y="4410665"/>
                    <a:ext cx="389467" cy="50374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9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9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9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900" dirty="0"/>
                  </a:p>
                </p:txBody>
              </p:sp>
            </mc:Choice>
            <mc:Fallback xmlns="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D0A78D3E-1A8D-C04E-976F-AA224CC9A1C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981574" y="4410665"/>
                    <a:ext cx="389467" cy="50374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r="-1176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E9099C2F-0FE3-314A-B4AA-D112F025FBFE}"/>
                      </a:ext>
                    </a:extLst>
                  </p:cNvPr>
                  <p:cNvSpPr txBox="1"/>
                  <p:nvPr/>
                </p:nvSpPr>
                <p:spPr>
                  <a:xfrm>
                    <a:off x="5643034" y="4410665"/>
                    <a:ext cx="389467" cy="50374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9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9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9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sz="900" dirty="0"/>
                  </a:p>
                </p:txBody>
              </p:sp>
            </mc:Choice>
            <mc:Fallback xmlns="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E9099C2F-0FE3-314A-B4AA-D112F025FBF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43034" y="4410665"/>
                    <a:ext cx="389467" cy="50374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r="-1176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1194B9E6-EE59-7A4B-81C1-E3355124BAC2}"/>
                      </a:ext>
                    </a:extLst>
                  </p:cNvPr>
                  <p:cNvSpPr txBox="1"/>
                  <p:nvPr/>
                </p:nvSpPr>
                <p:spPr>
                  <a:xfrm>
                    <a:off x="10297400" y="4406752"/>
                    <a:ext cx="389467" cy="50374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9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9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9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oMath>
                      </m:oMathPara>
                    </a14:m>
                    <a:endParaRPr lang="en-US" sz="900" dirty="0"/>
                  </a:p>
                </p:txBody>
              </p:sp>
            </mc:Choice>
            <mc:Fallback xmlns=""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1194B9E6-EE59-7A4B-81C1-E3355124BAC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297400" y="4406752"/>
                    <a:ext cx="389467" cy="50374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r="-1764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DB9AE1AC-28A8-FE4C-A4B1-B831E7F80B3D}"/>
                      </a:ext>
                    </a:extLst>
                  </p:cNvPr>
                  <p:cNvSpPr txBox="1"/>
                  <p:nvPr/>
                </p:nvSpPr>
                <p:spPr>
                  <a:xfrm>
                    <a:off x="6329809" y="4410665"/>
                    <a:ext cx="389467" cy="50374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9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9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9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oMath>
                      </m:oMathPara>
                    </a14:m>
                    <a:endParaRPr lang="en-US" sz="900" dirty="0"/>
                  </a:p>
                </p:txBody>
              </p:sp>
            </mc:Choice>
            <mc:Fallback xmlns=""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DB9AE1AC-28A8-FE4C-A4B1-B831E7F80B3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29809" y="4410665"/>
                    <a:ext cx="389467" cy="50374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r="-625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B18926B6-F109-074B-AD2C-A49808F3010B}"/>
                      </a:ext>
                    </a:extLst>
                  </p:cNvPr>
                  <p:cNvSpPr txBox="1"/>
                  <p:nvPr/>
                </p:nvSpPr>
                <p:spPr>
                  <a:xfrm>
                    <a:off x="7010401" y="4410665"/>
                    <a:ext cx="389467" cy="50374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9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9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9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oMath>
                      </m:oMathPara>
                    </a14:m>
                    <a:endParaRPr lang="en-US" sz="900" dirty="0"/>
                  </a:p>
                </p:txBody>
              </p:sp>
            </mc:Choice>
            <mc:Fallback xmlns=""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B18926B6-F109-074B-AD2C-A49808F3010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10401" y="4410665"/>
                    <a:ext cx="389467" cy="503742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r="-588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366F0BAE-2D60-3E44-A805-C92F33721A07}"/>
                      </a:ext>
                    </a:extLst>
                  </p:cNvPr>
                  <p:cNvSpPr txBox="1"/>
                  <p:nvPr/>
                </p:nvSpPr>
                <p:spPr>
                  <a:xfrm>
                    <a:off x="7659207" y="4410665"/>
                    <a:ext cx="389467" cy="50374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9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9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900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oMath>
                      </m:oMathPara>
                    </a14:m>
                    <a:endParaRPr lang="en-US" sz="900" dirty="0"/>
                  </a:p>
                </p:txBody>
              </p:sp>
            </mc:Choice>
            <mc:Fallback xmlns=""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366F0BAE-2D60-3E44-A805-C92F33721A0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59207" y="4410665"/>
                    <a:ext cx="389467" cy="503742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r="-588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7658E6E8-57F9-AE41-B7CD-FDA721F20709}"/>
                      </a:ext>
                    </a:extLst>
                  </p:cNvPr>
                  <p:cNvSpPr txBox="1"/>
                  <p:nvPr/>
                </p:nvSpPr>
                <p:spPr>
                  <a:xfrm>
                    <a:off x="8867499" y="4410510"/>
                    <a:ext cx="553004" cy="50374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9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9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9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sz="900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sub>
                          </m:sSub>
                        </m:oMath>
                      </m:oMathPara>
                    </a14:m>
                    <a:endParaRPr lang="en-US" sz="900" dirty="0"/>
                  </a:p>
                </p:txBody>
              </p:sp>
            </mc:Choice>
            <mc:Fallback xmlns=""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7658E6E8-57F9-AE41-B7CD-FDA721F2070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867499" y="4410510"/>
                    <a:ext cx="553004" cy="503742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r="-208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E0CF58DD-4325-4F47-85DD-895160CC0450}"/>
                      </a:ext>
                    </a:extLst>
                  </p:cNvPr>
                  <p:cNvSpPr txBox="1"/>
                  <p:nvPr/>
                </p:nvSpPr>
                <p:spPr>
                  <a:xfrm>
                    <a:off x="9548356" y="4406752"/>
                    <a:ext cx="621194" cy="50374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9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9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9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sz="9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oMath>
                      </m:oMathPara>
                    </a14:m>
                    <a:endParaRPr lang="en-US" sz="900" dirty="0"/>
                  </a:p>
                </p:txBody>
              </p:sp>
            </mc:Choice>
            <mc:Fallback xmlns=""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E0CF58DD-4325-4F47-85DD-895160CC045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548356" y="4406752"/>
                    <a:ext cx="621194" cy="503741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r="-769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18A95DE-44EA-C04D-B296-991887462E44}"/>
                </a:ext>
              </a:extLst>
            </p:cNvPr>
            <p:cNvGrpSpPr/>
            <p:nvPr/>
          </p:nvGrpSpPr>
          <p:grpSpPr>
            <a:xfrm>
              <a:off x="1921935" y="3268295"/>
              <a:ext cx="7315200" cy="2159378"/>
              <a:chOff x="3869268" y="3420695"/>
              <a:chExt cx="7315200" cy="2159378"/>
            </a:xfrm>
          </p:grpSpPr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D432A60F-87D6-8443-B610-181C0CADEA6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31980" y="3655176"/>
                <a:ext cx="4352488" cy="0"/>
              </a:xfrm>
              <a:prstGeom prst="straightConnector1">
                <a:avLst/>
              </a:prstGeom>
              <a:ln w="7620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BB97DF98-E8BF-0C44-8074-C74E07690E8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869268" y="3655176"/>
                <a:ext cx="2962712" cy="0"/>
              </a:xfrm>
              <a:prstGeom prst="straightConnector1">
                <a:avLst/>
              </a:prstGeom>
              <a:ln w="762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5E5DE129-81CD-4840-896B-59460DA243D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27167" y="3420695"/>
                <a:ext cx="4813" cy="156572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937D7583-001F-094E-B0B2-F2D56A963AEA}"/>
                      </a:ext>
                    </a:extLst>
                  </p:cNvPr>
                  <p:cNvSpPr txBox="1"/>
                  <p:nvPr/>
                </p:nvSpPr>
                <p:spPr>
                  <a:xfrm>
                    <a:off x="6632432" y="5076331"/>
                    <a:ext cx="389467" cy="50374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9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oMath>
                      </m:oMathPara>
                    </a14:m>
                    <a:endParaRPr lang="en-US" sz="900" dirty="0"/>
                  </a:p>
                </p:txBody>
              </p:sp>
            </mc:Choice>
            <mc:Fallback xmlns=""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937D7583-001F-094E-B0B2-F2D56A963AE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632432" y="5076331"/>
                    <a:ext cx="389467" cy="503742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30E66E3-F50E-2D49-B651-DBE7159F08BF}"/>
                </a:ext>
              </a:extLst>
            </p:cNvPr>
            <p:cNvSpPr txBox="1"/>
            <p:nvPr/>
          </p:nvSpPr>
          <p:spPr>
            <a:xfrm>
              <a:off x="5168901" y="3064933"/>
              <a:ext cx="1255737" cy="5037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solidFill>
                    <a:schemeClr val="accent6"/>
                  </a:solidFill>
                </a:rPr>
                <a:t>Predict +1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C7F5091-FD4D-EB4B-BD5F-688904E4493A}"/>
                </a:ext>
              </a:extLst>
            </p:cNvPr>
            <p:cNvSpPr txBox="1"/>
            <p:nvPr/>
          </p:nvSpPr>
          <p:spPr>
            <a:xfrm>
              <a:off x="3570783" y="3064933"/>
              <a:ext cx="1212879" cy="5037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solidFill>
                    <a:srgbClr val="FF0000"/>
                  </a:solidFill>
                </a:rPr>
                <a:t>Predict -1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30271F2D-1360-B14E-9C99-00A6847855C2}"/>
              </a:ext>
            </a:extLst>
          </p:cNvPr>
          <p:cNvGrpSpPr/>
          <p:nvPr/>
        </p:nvGrpSpPr>
        <p:grpSpPr>
          <a:xfrm>
            <a:off x="4358057" y="5409717"/>
            <a:ext cx="2848775" cy="954942"/>
            <a:chOff x="1752601" y="3553119"/>
            <a:chExt cx="7315200" cy="2452137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46B422EC-487E-7F4B-95BC-A90FC6C91206}"/>
                </a:ext>
              </a:extLst>
            </p:cNvPr>
            <p:cNvGrpSpPr/>
            <p:nvPr/>
          </p:nvGrpSpPr>
          <p:grpSpPr>
            <a:xfrm>
              <a:off x="1752601" y="4517057"/>
              <a:ext cx="7315200" cy="822532"/>
              <a:chOff x="3869268" y="4141358"/>
              <a:chExt cx="7315200" cy="822532"/>
            </a:xfrm>
          </p:grpSpPr>
          <p:cxnSp>
            <p:nvCxnSpPr>
              <p:cNvPr id="54" name="Straight Arrow Connector 53">
                <a:extLst>
                  <a:ext uri="{FF2B5EF4-FFF2-40B4-BE49-F238E27FC236}">
                    <a16:creationId xmlns:a16="http://schemas.microsoft.com/office/drawing/2014/main" id="{7D1C0CF9-9FC5-D34C-8205-C3BF2B468B2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69268" y="4258291"/>
                <a:ext cx="7315200" cy="0"/>
              </a:xfrm>
              <a:prstGeom prst="straightConnector1">
                <a:avLst/>
              </a:prstGeom>
              <a:ln w="38100">
                <a:solidFill>
                  <a:schemeClr val="accent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7953E28C-4D87-3A44-A1B6-335159054351}"/>
                  </a:ext>
                </a:extLst>
              </p:cNvPr>
              <p:cNvSpPr/>
              <p:nvPr/>
            </p:nvSpPr>
            <p:spPr>
              <a:xfrm>
                <a:off x="4419600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279A7FA1-8DFB-1D48-8B1C-F4F3B953CF12}"/>
                  </a:ext>
                </a:extLst>
              </p:cNvPr>
              <p:cNvSpPr/>
              <p:nvPr/>
            </p:nvSpPr>
            <p:spPr>
              <a:xfrm>
                <a:off x="5088467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5F37808C-329F-6A47-8E61-B5FAAD2CBEF3}"/>
                  </a:ext>
                </a:extLst>
              </p:cNvPr>
              <p:cNvSpPr/>
              <p:nvPr/>
            </p:nvSpPr>
            <p:spPr>
              <a:xfrm>
                <a:off x="5757334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577AA414-E654-EC40-9458-D852E6E1889F}"/>
                  </a:ext>
                </a:extLst>
              </p:cNvPr>
              <p:cNvSpPr/>
              <p:nvPr/>
            </p:nvSpPr>
            <p:spPr>
              <a:xfrm>
                <a:off x="6447367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D960611A-3556-4148-A386-8896090BEA98}"/>
                  </a:ext>
                </a:extLst>
              </p:cNvPr>
              <p:cNvSpPr/>
              <p:nvPr/>
            </p:nvSpPr>
            <p:spPr>
              <a:xfrm>
                <a:off x="7116234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6404C325-83B6-7F4F-AC6D-A5C9ACE91FBB}"/>
                  </a:ext>
                </a:extLst>
              </p:cNvPr>
              <p:cNvSpPr/>
              <p:nvPr/>
            </p:nvSpPr>
            <p:spPr>
              <a:xfrm>
                <a:off x="7785101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147513DA-8040-3247-92E1-15E3DC280124}"/>
                  </a:ext>
                </a:extLst>
              </p:cNvPr>
              <p:cNvSpPr txBox="1"/>
              <p:nvPr/>
            </p:nvSpPr>
            <p:spPr>
              <a:xfrm>
                <a:off x="8303685" y="4141358"/>
                <a:ext cx="389467" cy="5532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dirty="0"/>
                  <a:t>…</a:t>
                </a:r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FBAD2B8C-2FBC-7748-8375-B06B1E407F54}"/>
                  </a:ext>
                </a:extLst>
              </p:cNvPr>
              <p:cNvSpPr/>
              <p:nvPr/>
            </p:nvSpPr>
            <p:spPr>
              <a:xfrm>
                <a:off x="9076269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A0BA59B8-3456-3546-BD0D-EEF827E85B88}"/>
                  </a:ext>
                </a:extLst>
              </p:cNvPr>
              <p:cNvSpPr/>
              <p:nvPr/>
            </p:nvSpPr>
            <p:spPr>
              <a:xfrm>
                <a:off x="9745136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223E32C9-A885-2147-B59B-F60FB13AEA7C}"/>
                  </a:ext>
                </a:extLst>
              </p:cNvPr>
              <p:cNvSpPr/>
              <p:nvPr/>
            </p:nvSpPr>
            <p:spPr>
              <a:xfrm>
                <a:off x="10414003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5" name="TextBox 64">
                    <a:extLst>
                      <a:ext uri="{FF2B5EF4-FFF2-40B4-BE49-F238E27FC236}">
                        <a16:creationId xmlns:a16="http://schemas.microsoft.com/office/drawing/2014/main" id="{F86489F8-16B2-3A4D-8268-C655F4A61BF9}"/>
                      </a:ext>
                    </a:extLst>
                  </p:cNvPr>
                  <p:cNvSpPr txBox="1"/>
                  <p:nvPr/>
                </p:nvSpPr>
                <p:spPr>
                  <a:xfrm>
                    <a:off x="4292600" y="4410665"/>
                    <a:ext cx="389467" cy="55322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/>
                  </a:p>
                </p:txBody>
              </p:sp>
            </mc:Choice>
            <mc:Fallback xmlns="">
              <p:sp>
                <p:nvSpPr>
                  <p:cNvPr id="65" name="TextBox 64">
                    <a:extLst>
                      <a:ext uri="{FF2B5EF4-FFF2-40B4-BE49-F238E27FC236}">
                        <a16:creationId xmlns:a16="http://schemas.microsoft.com/office/drawing/2014/main" id="{F86489F8-16B2-3A4D-8268-C655F4A61BF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92600" y="4410665"/>
                    <a:ext cx="389467" cy="553225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r="-2307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6" name="TextBox 65">
                    <a:extLst>
                      <a:ext uri="{FF2B5EF4-FFF2-40B4-BE49-F238E27FC236}">
                        <a16:creationId xmlns:a16="http://schemas.microsoft.com/office/drawing/2014/main" id="{EF6A2399-FF86-AA41-A16C-2732BDC7700E}"/>
                      </a:ext>
                    </a:extLst>
                  </p:cNvPr>
                  <p:cNvSpPr txBox="1"/>
                  <p:nvPr/>
                </p:nvSpPr>
                <p:spPr>
                  <a:xfrm>
                    <a:off x="4981572" y="4410665"/>
                    <a:ext cx="389467" cy="55322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/>
                  </a:p>
                </p:txBody>
              </p:sp>
            </mc:Choice>
            <mc:Fallback xmlns="">
              <p:sp>
                <p:nvSpPr>
                  <p:cNvPr id="66" name="TextBox 65">
                    <a:extLst>
                      <a:ext uri="{FF2B5EF4-FFF2-40B4-BE49-F238E27FC236}">
                        <a16:creationId xmlns:a16="http://schemas.microsoft.com/office/drawing/2014/main" id="{EF6A2399-FF86-AA41-A16C-2732BDC7700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981572" y="4410665"/>
                    <a:ext cx="389467" cy="553225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r="-2307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7" name="TextBox 66">
                    <a:extLst>
                      <a:ext uri="{FF2B5EF4-FFF2-40B4-BE49-F238E27FC236}">
                        <a16:creationId xmlns:a16="http://schemas.microsoft.com/office/drawing/2014/main" id="{CB9FD25E-07D5-9F4D-B90E-5DB0DFDF1654}"/>
                      </a:ext>
                    </a:extLst>
                  </p:cNvPr>
                  <p:cNvSpPr txBox="1"/>
                  <p:nvPr/>
                </p:nvSpPr>
                <p:spPr>
                  <a:xfrm>
                    <a:off x="5643035" y="4410665"/>
                    <a:ext cx="389467" cy="55322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/>
                  </a:p>
                </p:txBody>
              </p:sp>
            </mc:Choice>
            <mc:Fallback xmlns="">
              <p:sp>
                <p:nvSpPr>
                  <p:cNvPr id="67" name="TextBox 66">
                    <a:extLst>
                      <a:ext uri="{FF2B5EF4-FFF2-40B4-BE49-F238E27FC236}">
                        <a16:creationId xmlns:a16="http://schemas.microsoft.com/office/drawing/2014/main" id="{CB9FD25E-07D5-9F4D-B90E-5DB0DFDF165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43035" y="4410665"/>
                    <a:ext cx="389467" cy="553225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 r="-25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8" name="TextBox 67">
                    <a:extLst>
                      <a:ext uri="{FF2B5EF4-FFF2-40B4-BE49-F238E27FC236}">
                        <a16:creationId xmlns:a16="http://schemas.microsoft.com/office/drawing/2014/main" id="{46EF695B-686F-4145-993F-4603363F3370}"/>
                      </a:ext>
                    </a:extLst>
                  </p:cNvPr>
                  <p:cNvSpPr txBox="1"/>
                  <p:nvPr/>
                </p:nvSpPr>
                <p:spPr>
                  <a:xfrm>
                    <a:off x="10297400" y="4406754"/>
                    <a:ext cx="389467" cy="55322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/>
                  </a:p>
                </p:txBody>
              </p:sp>
            </mc:Choice>
            <mc:Fallback xmlns="">
              <p:sp>
                <p:nvSpPr>
                  <p:cNvPr id="68" name="TextBox 67">
                    <a:extLst>
                      <a:ext uri="{FF2B5EF4-FFF2-40B4-BE49-F238E27FC236}">
                        <a16:creationId xmlns:a16="http://schemas.microsoft.com/office/drawing/2014/main" id="{46EF695B-686F-4145-993F-4603363F337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297400" y="4406754"/>
                    <a:ext cx="389467" cy="553225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 r="-333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9" name="TextBox 68">
                    <a:extLst>
                      <a:ext uri="{FF2B5EF4-FFF2-40B4-BE49-F238E27FC236}">
                        <a16:creationId xmlns:a16="http://schemas.microsoft.com/office/drawing/2014/main" id="{31FE7118-1EF3-8E40-B942-319DC1169ED6}"/>
                      </a:ext>
                    </a:extLst>
                  </p:cNvPr>
                  <p:cNvSpPr txBox="1"/>
                  <p:nvPr/>
                </p:nvSpPr>
                <p:spPr>
                  <a:xfrm>
                    <a:off x="6329809" y="4410665"/>
                    <a:ext cx="389467" cy="55322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/>
                  </a:p>
                </p:txBody>
              </p:sp>
            </mc:Choice>
            <mc:Fallback xmlns="">
              <p:sp>
                <p:nvSpPr>
                  <p:cNvPr id="69" name="TextBox 68">
                    <a:extLst>
                      <a:ext uri="{FF2B5EF4-FFF2-40B4-BE49-F238E27FC236}">
                        <a16:creationId xmlns:a16="http://schemas.microsoft.com/office/drawing/2014/main" id="{31FE7118-1EF3-8E40-B942-319DC1169ED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29809" y="4410665"/>
                    <a:ext cx="389467" cy="553225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 r="-1538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0" name="TextBox 69">
                    <a:extLst>
                      <a:ext uri="{FF2B5EF4-FFF2-40B4-BE49-F238E27FC236}">
                        <a16:creationId xmlns:a16="http://schemas.microsoft.com/office/drawing/2014/main" id="{80BCC59D-B5F1-E049-9F53-7823115A6753}"/>
                      </a:ext>
                    </a:extLst>
                  </p:cNvPr>
                  <p:cNvSpPr txBox="1"/>
                  <p:nvPr/>
                </p:nvSpPr>
                <p:spPr>
                  <a:xfrm>
                    <a:off x="7010402" y="4410665"/>
                    <a:ext cx="389467" cy="55322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/>
                  </a:p>
                </p:txBody>
              </p:sp>
            </mc:Choice>
            <mc:Fallback xmlns="">
              <p:sp>
                <p:nvSpPr>
                  <p:cNvPr id="70" name="TextBox 69">
                    <a:extLst>
                      <a:ext uri="{FF2B5EF4-FFF2-40B4-BE49-F238E27FC236}">
                        <a16:creationId xmlns:a16="http://schemas.microsoft.com/office/drawing/2014/main" id="{80BCC59D-B5F1-E049-9F53-7823115A675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10402" y="4410665"/>
                    <a:ext cx="389467" cy="553225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 r="-2307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1" name="TextBox 70">
                    <a:extLst>
                      <a:ext uri="{FF2B5EF4-FFF2-40B4-BE49-F238E27FC236}">
                        <a16:creationId xmlns:a16="http://schemas.microsoft.com/office/drawing/2014/main" id="{86629E1D-3DB1-134E-BD2C-9543482AC7B1}"/>
                      </a:ext>
                    </a:extLst>
                  </p:cNvPr>
                  <p:cNvSpPr txBox="1"/>
                  <p:nvPr/>
                </p:nvSpPr>
                <p:spPr>
                  <a:xfrm>
                    <a:off x="7659208" y="4410665"/>
                    <a:ext cx="389467" cy="55322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/>
                  </a:p>
                </p:txBody>
              </p:sp>
            </mc:Choice>
            <mc:Fallback xmlns="">
              <p:sp>
                <p:nvSpPr>
                  <p:cNvPr id="71" name="TextBox 70">
                    <a:extLst>
                      <a:ext uri="{FF2B5EF4-FFF2-40B4-BE49-F238E27FC236}">
                        <a16:creationId xmlns:a16="http://schemas.microsoft.com/office/drawing/2014/main" id="{86629E1D-3DB1-134E-BD2C-9543482AC7B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59208" y="4410665"/>
                    <a:ext cx="389467" cy="553225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 r="-2307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2" name="TextBox 71">
                    <a:extLst>
                      <a:ext uri="{FF2B5EF4-FFF2-40B4-BE49-F238E27FC236}">
                        <a16:creationId xmlns:a16="http://schemas.microsoft.com/office/drawing/2014/main" id="{46F7D93F-AB0C-CB43-A059-8A9D9DB9728C}"/>
                      </a:ext>
                    </a:extLst>
                  </p:cNvPr>
                  <p:cNvSpPr txBox="1"/>
                  <p:nvPr/>
                </p:nvSpPr>
                <p:spPr>
                  <a:xfrm>
                    <a:off x="8867498" y="4410511"/>
                    <a:ext cx="553005" cy="55322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/>
                  </a:p>
                </p:txBody>
              </p:sp>
            </mc:Choice>
            <mc:Fallback xmlns="">
              <p:sp>
                <p:nvSpPr>
                  <p:cNvPr id="72" name="TextBox 71">
                    <a:extLst>
                      <a:ext uri="{FF2B5EF4-FFF2-40B4-BE49-F238E27FC236}">
                        <a16:creationId xmlns:a16="http://schemas.microsoft.com/office/drawing/2014/main" id="{46F7D93F-AB0C-CB43-A059-8A9D9DB9728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867498" y="4410511"/>
                    <a:ext cx="553005" cy="553225"/>
                  </a:xfrm>
                  <a:prstGeom prst="rect">
                    <a:avLst/>
                  </a:prstGeom>
                  <a:blipFill>
                    <a:blip r:embed="rId21"/>
                    <a:stretch>
                      <a:fillRect r="-4444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6745EF11-341B-0844-B558-FA0A9C3090E1}"/>
                      </a:ext>
                    </a:extLst>
                  </p:cNvPr>
                  <p:cNvSpPr txBox="1"/>
                  <p:nvPr/>
                </p:nvSpPr>
                <p:spPr>
                  <a:xfrm>
                    <a:off x="9548353" y="4406754"/>
                    <a:ext cx="621194" cy="55322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/>
                  </a:p>
                </p:txBody>
              </p:sp>
            </mc:Choice>
            <mc:Fallback xmlns=""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6745EF11-341B-0844-B558-FA0A9C3090E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548353" y="4406754"/>
                    <a:ext cx="621194" cy="553225"/>
                  </a:xfrm>
                  <a:prstGeom prst="rect">
                    <a:avLst/>
                  </a:prstGeom>
                  <a:blipFill>
                    <a:blip r:embed="rId22"/>
                    <a:stretch>
                      <a:fillRect r="-30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B9D5C2A9-A844-A843-A81B-65C26BD4D773}"/>
                </a:ext>
              </a:extLst>
            </p:cNvPr>
            <p:cNvGrpSpPr/>
            <p:nvPr/>
          </p:nvGrpSpPr>
          <p:grpSpPr>
            <a:xfrm>
              <a:off x="1752601" y="3796394"/>
              <a:ext cx="7315200" cy="2208862"/>
              <a:chOff x="3869268" y="3420695"/>
              <a:chExt cx="7315200" cy="2208862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495B1241-75F9-4147-9999-447FF46C66F2}"/>
                  </a:ext>
                </a:extLst>
              </p:cNvPr>
              <p:cNvGrpSpPr/>
              <p:nvPr/>
            </p:nvGrpSpPr>
            <p:grpSpPr>
              <a:xfrm>
                <a:off x="3869268" y="3420695"/>
                <a:ext cx="7315200" cy="2208862"/>
                <a:chOff x="3869268" y="3420695"/>
                <a:chExt cx="7315200" cy="2208862"/>
              </a:xfrm>
            </p:grpSpPr>
            <p:cxnSp>
              <p:nvCxnSpPr>
                <p:cNvPr id="48" name="Straight Arrow Connector 47">
                  <a:extLst>
                    <a:ext uri="{FF2B5EF4-FFF2-40B4-BE49-F238E27FC236}">
                      <a16:creationId xmlns:a16="http://schemas.microsoft.com/office/drawing/2014/main" id="{5AA370D3-C98B-BC49-A624-826399E5F54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515567" y="3655176"/>
                  <a:ext cx="1668901" cy="0"/>
                </a:xfrm>
                <a:prstGeom prst="straightConnector1">
                  <a:avLst/>
                </a:prstGeom>
                <a:ln w="7620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Straight Arrow Connector 48">
                  <a:extLst>
                    <a:ext uri="{FF2B5EF4-FFF2-40B4-BE49-F238E27FC236}">
                      <a16:creationId xmlns:a16="http://schemas.microsoft.com/office/drawing/2014/main" id="{55EFFFC3-CC2F-1F46-AF01-E81B9702755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869268" y="3655176"/>
                  <a:ext cx="2962712" cy="0"/>
                </a:xfrm>
                <a:prstGeom prst="straightConnector1">
                  <a:avLst/>
                </a:prstGeom>
                <a:ln w="7620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Straight Connector 49">
                  <a:extLst>
                    <a:ext uri="{FF2B5EF4-FFF2-40B4-BE49-F238E27FC236}">
                      <a16:creationId xmlns:a16="http://schemas.microsoft.com/office/drawing/2014/main" id="{26D5D7D0-3C37-174E-A3FC-A7B84D25E96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827167" y="3420695"/>
                  <a:ext cx="4813" cy="1565729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1" name="TextBox 50">
                      <a:extLst>
                        <a:ext uri="{FF2B5EF4-FFF2-40B4-BE49-F238E27FC236}">
                          <a16:creationId xmlns:a16="http://schemas.microsoft.com/office/drawing/2014/main" id="{92770887-9E4B-D24B-A186-E7CEDB8B8C4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632434" y="5076332"/>
                      <a:ext cx="389467" cy="55322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8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oMath>
                        </m:oMathPara>
                      </a14:m>
                      <a:endParaRPr lang="en-US" sz="800" dirty="0"/>
                    </a:p>
                  </p:txBody>
                </p:sp>
              </mc:Choice>
              <mc:Fallback xmlns="">
                <p:sp>
                  <p:nvSpPr>
                    <p:cNvPr id="51" name="TextBox 50">
                      <a:extLst>
                        <a:ext uri="{FF2B5EF4-FFF2-40B4-BE49-F238E27FC236}">
                          <a16:creationId xmlns:a16="http://schemas.microsoft.com/office/drawing/2014/main" id="{92770887-9E4B-D24B-A186-E7CEDB8B8C42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632434" y="5076332"/>
                      <a:ext cx="389467" cy="553225"/>
                    </a:xfrm>
                    <a:prstGeom prst="rect">
                      <a:avLst/>
                    </a:prstGeom>
                    <a:blipFill>
                      <a:blip r:embed="rId23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52" name="Straight Connector 51">
                  <a:extLst>
                    <a:ext uri="{FF2B5EF4-FFF2-40B4-BE49-F238E27FC236}">
                      <a16:creationId xmlns:a16="http://schemas.microsoft.com/office/drawing/2014/main" id="{DE8AE316-CA9D-C34D-AF66-A35FCCD20B5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515567" y="3420695"/>
                  <a:ext cx="4813" cy="1565729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3" name="TextBox 52">
                      <a:extLst>
                        <a:ext uri="{FF2B5EF4-FFF2-40B4-BE49-F238E27FC236}">
                          <a16:creationId xmlns:a16="http://schemas.microsoft.com/office/drawing/2014/main" id="{A1024FB7-5B46-6842-A4C7-51B221821DC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320832" y="5076332"/>
                      <a:ext cx="389467" cy="55322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8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oMath>
                        </m:oMathPara>
                      </a14:m>
                      <a:endParaRPr lang="en-US" sz="800" dirty="0"/>
                    </a:p>
                  </p:txBody>
                </p:sp>
              </mc:Choice>
              <mc:Fallback xmlns="">
                <p:sp>
                  <p:nvSpPr>
                    <p:cNvPr id="53" name="TextBox 52">
                      <a:extLst>
                        <a:ext uri="{FF2B5EF4-FFF2-40B4-BE49-F238E27FC236}">
                          <a16:creationId xmlns:a16="http://schemas.microsoft.com/office/drawing/2014/main" id="{A1024FB7-5B46-6842-A4C7-51B221821DC7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320832" y="5076332"/>
                      <a:ext cx="389467" cy="553225"/>
                    </a:xfrm>
                    <a:prstGeom prst="rect">
                      <a:avLst/>
                    </a:prstGeom>
                    <a:blipFill>
                      <a:blip r:embed="rId24"/>
                      <a:stretch>
                        <a:fillRect r="-769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54928000-2D8D-D048-95EF-ADDDC82BA4CF}"/>
                  </a:ext>
                </a:extLst>
              </p:cNvPr>
              <p:cNvCxnSpPr/>
              <p:nvPr/>
            </p:nvCxnSpPr>
            <p:spPr>
              <a:xfrm>
                <a:off x="6827167" y="3655176"/>
                <a:ext cx="2688400" cy="0"/>
              </a:xfrm>
              <a:prstGeom prst="line">
                <a:avLst/>
              </a:prstGeom>
              <a:ln w="762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A4A97131-0A4B-0C48-AF52-CEB9A655AEAB}"/>
                </a:ext>
              </a:extLst>
            </p:cNvPr>
            <p:cNvSpPr txBox="1"/>
            <p:nvPr/>
          </p:nvSpPr>
          <p:spPr>
            <a:xfrm>
              <a:off x="5579317" y="3553119"/>
              <a:ext cx="1552652" cy="5532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accent6"/>
                  </a:solidFill>
                </a:rPr>
                <a:t>Predict +1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1F79C743-9D9E-8A47-9C85-263B130F005F}"/>
                </a:ext>
              </a:extLst>
            </p:cNvPr>
            <p:cNvSpPr txBox="1"/>
            <p:nvPr/>
          </p:nvSpPr>
          <p:spPr>
            <a:xfrm>
              <a:off x="3296415" y="3553119"/>
              <a:ext cx="1503257" cy="5532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rgbClr val="FF0000"/>
                  </a:solidFill>
                </a:rPr>
                <a:t>Predict -1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5677DB7C-00A0-914A-93D2-7AE54DE5108B}"/>
                </a:ext>
              </a:extLst>
            </p:cNvPr>
            <p:cNvSpPr txBox="1"/>
            <p:nvPr/>
          </p:nvSpPr>
          <p:spPr>
            <a:xfrm>
              <a:off x="7559184" y="3553119"/>
              <a:ext cx="1503257" cy="5532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rgbClr val="FF0000"/>
                  </a:solidFill>
                </a:rPr>
                <a:t>Predict -1</a:t>
              </a: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FF7BE635-F89E-1C45-B049-0BC5BBEAAF3B}"/>
              </a:ext>
            </a:extLst>
          </p:cNvPr>
          <p:cNvGrpSpPr/>
          <p:nvPr/>
        </p:nvGrpSpPr>
        <p:grpSpPr>
          <a:xfrm>
            <a:off x="7894520" y="5341571"/>
            <a:ext cx="2025994" cy="1317958"/>
            <a:chOff x="7717374" y="4558305"/>
            <a:chExt cx="2025994" cy="1317958"/>
          </a:xfrm>
        </p:grpSpPr>
        <p:sp>
          <p:nvSpPr>
            <p:cNvPr id="75" name="Freeform 74">
              <a:extLst>
                <a:ext uri="{FF2B5EF4-FFF2-40B4-BE49-F238E27FC236}">
                  <a16:creationId xmlns:a16="http://schemas.microsoft.com/office/drawing/2014/main" id="{337AC614-48FB-914B-A099-44430D6B2473}"/>
                </a:ext>
              </a:extLst>
            </p:cNvPr>
            <p:cNvSpPr/>
            <p:nvPr/>
          </p:nvSpPr>
          <p:spPr>
            <a:xfrm>
              <a:off x="7717374" y="4558305"/>
              <a:ext cx="1247770" cy="1317958"/>
            </a:xfrm>
            <a:custGeom>
              <a:avLst/>
              <a:gdLst>
                <a:gd name="connsiteX0" fmla="*/ 10886 w 2155372"/>
                <a:gd name="connsiteY0" fmla="*/ 0 h 2492829"/>
                <a:gd name="connsiteX1" fmla="*/ 2155372 w 2155372"/>
                <a:gd name="connsiteY1" fmla="*/ 0 h 2492829"/>
                <a:gd name="connsiteX2" fmla="*/ 1077686 w 2155372"/>
                <a:gd name="connsiteY2" fmla="*/ 2492829 h 2492829"/>
                <a:gd name="connsiteX3" fmla="*/ 0 w 2155372"/>
                <a:gd name="connsiteY3" fmla="*/ 2035629 h 2492829"/>
                <a:gd name="connsiteX4" fmla="*/ 10886 w 2155372"/>
                <a:gd name="connsiteY4" fmla="*/ 0 h 2492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55372" h="2492829">
                  <a:moveTo>
                    <a:pt x="10886" y="0"/>
                  </a:moveTo>
                  <a:lnTo>
                    <a:pt x="2155372" y="0"/>
                  </a:lnTo>
                  <a:lnTo>
                    <a:pt x="1077686" y="2492829"/>
                  </a:lnTo>
                  <a:lnTo>
                    <a:pt x="0" y="2035629"/>
                  </a:lnTo>
                  <a:cubicBezTo>
                    <a:pt x="3629" y="1357086"/>
                    <a:pt x="7257" y="678543"/>
                    <a:pt x="1088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err="1">
                  <a:solidFill>
                    <a:schemeClr val="tx1"/>
                  </a:solidFill>
                </a:rPr>
                <a:t>Predcit</a:t>
              </a:r>
              <a:r>
                <a:rPr lang="en-US" sz="1200" dirty="0">
                  <a:solidFill>
                    <a:schemeClr val="tx1"/>
                  </a:solidFill>
                </a:rPr>
                <a:t> +1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2D1F1A77-EC29-7F49-8DCA-D52AE81A6C97}"/>
                </a:ext>
              </a:extLst>
            </p:cNvPr>
            <p:cNvSpPr txBox="1"/>
            <p:nvPr/>
          </p:nvSpPr>
          <p:spPr>
            <a:xfrm>
              <a:off x="8864929" y="5078784"/>
              <a:ext cx="87843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Predict -1</a:t>
              </a:r>
            </a:p>
          </p:txBody>
        </p:sp>
      </p:grpSp>
      <p:pic>
        <p:nvPicPr>
          <p:cNvPr id="77" name="Picture 76">
            <a:extLst>
              <a:ext uri="{FF2B5EF4-FFF2-40B4-BE49-F238E27FC236}">
                <a16:creationId xmlns:a16="http://schemas.microsoft.com/office/drawing/2014/main" id="{4355DFCA-EE86-8049-891E-A91DE0DCB8E5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4759" y="5261140"/>
            <a:ext cx="1457388" cy="1478820"/>
          </a:xfrm>
          <a:prstGeom prst="rect">
            <a:avLst/>
          </a:prstGeom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FF4ED957-9E77-9D44-A303-6EC94B95F224}"/>
              </a:ext>
            </a:extLst>
          </p:cNvPr>
          <p:cNvSpPr txBox="1"/>
          <p:nvPr/>
        </p:nvSpPr>
        <p:spPr>
          <a:xfrm>
            <a:off x="1051038" y="4802464"/>
            <a:ext cx="15244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Positive Rays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635D2BA7-FF34-B243-951C-51A56AEDDDB7}"/>
              </a:ext>
            </a:extLst>
          </p:cNvPr>
          <p:cNvSpPr txBox="1"/>
          <p:nvPr/>
        </p:nvSpPr>
        <p:spPr>
          <a:xfrm>
            <a:off x="4861375" y="4797825"/>
            <a:ext cx="19482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Positive Intervals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B626C760-55FE-1242-B359-958CD6B338CF}"/>
              </a:ext>
            </a:extLst>
          </p:cNvPr>
          <p:cNvSpPr txBox="1"/>
          <p:nvPr/>
        </p:nvSpPr>
        <p:spPr>
          <a:xfrm>
            <a:off x="7964128" y="4797751"/>
            <a:ext cx="14246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Convex Sets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D2B4DA95-5812-9745-9100-CD4E81A096C8}"/>
              </a:ext>
            </a:extLst>
          </p:cNvPr>
          <p:cNvSpPr txBox="1"/>
          <p:nvPr/>
        </p:nvSpPr>
        <p:spPr>
          <a:xfrm>
            <a:off x="10198854" y="4797751"/>
            <a:ext cx="1683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2D Perceptron</a:t>
            </a:r>
          </a:p>
        </p:txBody>
      </p:sp>
    </p:spTree>
    <p:extLst>
      <p:ext uri="{BB962C8B-B14F-4D97-AF65-F5344CB8AC3E}">
        <p14:creationId xmlns:p14="http://schemas.microsoft.com/office/powerpoint/2010/main" val="424739452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05F8C-2F58-B04F-A8A1-A57555EFB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A069826-EE1F-C244-9878-0E322EC4C4A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575956" y="2689412"/>
                <a:ext cx="6109537" cy="1680883"/>
              </a:xfrm>
            </p:spPr>
            <p:txBody>
              <a:bodyPr/>
              <a:lstStyle/>
              <a:p>
                <a:r>
                  <a:rPr lang="en-US" dirty="0"/>
                  <a:t>What happens in 0-dimensional model</a:t>
                </a:r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Given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,…,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What’s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𝑙𝑖𝑛</m:t>
                        </m:r>
                      </m:sub>
                    </m:sSub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A069826-EE1F-C244-9878-0E322EC4C4A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575956" y="2689412"/>
                <a:ext cx="6109537" cy="1680883"/>
              </a:xfrm>
              <a:blipFill>
                <a:blip r:embed="rId2"/>
                <a:stretch>
                  <a:fillRect l="-1867" t="-5970" r="-207" b="-67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ABEF4237-2638-C942-B52F-AACB892984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789049"/>
            <a:ext cx="4635938" cy="378215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1670542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97D63-9324-5C45-8B50-54169038D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6F584C1-D401-0745-873D-577A8665372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479676" y="1825625"/>
                <a:ext cx="6205818" cy="483235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Special case of </a:t>
                </a:r>
                <a:r>
                  <a:rPr lang="en-US" dirty="0">
                    <a:solidFill>
                      <a:schemeClr val="accent1"/>
                    </a:solidFill>
                  </a:rPr>
                  <a:t>zero–dimensional </a:t>
                </a:r>
                <a:r>
                  <a:rPr lang="en-US" dirty="0"/>
                  <a:t>space</a:t>
                </a:r>
              </a:p>
              <a:p>
                <a:endParaRPr lang="en-US" sz="100" dirty="0"/>
              </a:p>
              <a:p>
                <a:pPr marL="0" indent="0">
                  <a:buNone/>
                </a:pPr>
                <a:r>
                  <a:rPr lang="en-US" sz="2000" dirty="0"/>
                  <a:t>	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20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000" b="0" dirty="0"/>
                  <a:t>  =&gt;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2000" b="0" dirty="0">
                    <a:solidFill>
                      <a:schemeClr val="accent1"/>
                    </a:solidFill>
                  </a:rPr>
                  <a:t>  </a:t>
                </a:r>
                <a:r>
                  <a:rPr lang="en-US" sz="2000" b="0" dirty="0"/>
                  <a:t>=&gt;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0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p>
                                <m:r>
                                  <a:rPr lang="en-US" sz="20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e>
                      <m:sup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2000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=1/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N</m:t>
                    </m:r>
                  </m:oMath>
                </a14:m>
                <a:endParaRPr lang="en-US" sz="2000" b="0" dirty="0">
                  <a:solidFill>
                    <a:schemeClr val="accent1"/>
                  </a:solidFill>
                </a:endParaRPr>
              </a:p>
              <a:p>
                <a:pPr marL="0" indent="0">
                  <a:buNone/>
                </a:pPr>
                <a:endParaRPr lang="en-US" sz="600" dirty="0">
                  <a:solidFill>
                    <a:schemeClr val="accent1"/>
                  </a:solidFill>
                </a:endParaRPr>
              </a:p>
              <a:p>
                <a:pPr marL="0" indent="0">
                  <a:buNone/>
                </a:pPr>
                <a:r>
                  <a:rPr lang="en-US" sz="2000" b="0" dirty="0">
                    <a:solidFill>
                      <a:schemeClr val="accent1"/>
                    </a:solidFill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𝑙𝑖𝑛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0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0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p>
                                <m:r>
                                  <a:rPr lang="en-US" sz="20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e>
                      <m:sup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</m:e>
                    </m:acc>
                  </m:oMath>
                </a14:m>
                <a:br>
                  <a:rPr lang="en-US" sz="2000" b="0" i="1" dirty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</a:br>
                <a:r>
                  <a:rPr lang="en-US" sz="2000" b="0" i="1" dirty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  <a:t>                          </a:t>
                </a:r>
              </a:p>
              <a:p>
                <a:pPr marL="0" indent="0">
                  <a:buNone/>
                </a:pPr>
                <a:r>
                  <a:rPr lang="en-US" sz="2000" i="1" dirty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  <a:t>                         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  <m:r>
                          <a:rPr lang="en-US" sz="20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…</m:t>
                        </m:r>
                        <m:f>
                          <m:fPr>
                            <m:ctrlP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20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000" b="0" i="1" dirty="0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2000" b="0" i="1" dirty="0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2000" b="0" i="1" dirty="0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sz="20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000" b="0" i="1" dirty="0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dirty="0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b="0" i="1" dirty="0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sz="2000" b="0" i="0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sz="20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0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endParaRPr lang="en-US" sz="2000" b="0" dirty="0">
                  <a:solidFill>
                    <a:schemeClr val="accent1"/>
                  </a:solidFill>
                </a:endParaRPr>
              </a:p>
              <a:p>
                <a:pPr marL="0" indent="0">
                  <a:buNone/>
                </a:pPr>
                <a:endParaRPr lang="en-US" sz="2000" dirty="0"/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6F584C1-D401-0745-873D-577A866537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479676" y="1825625"/>
                <a:ext cx="6205818" cy="4832350"/>
              </a:xfrm>
              <a:blipFill>
                <a:blip r:embed="rId2"/>
                <a:stretch>
                  <a:fillRect l="-1837" t="-20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694F3D25-3E69-4142-AE7C-0B4C25704836}"/>
              </a:ext>
            </a:extLst>
          </p:cNvPr>
          <p:cNvSpPr txBox="1"/>
          <p:nvPr/>
        </p:nvSpPr>
        <p:spPr>
          <a:xfrm>
            <a:off x="5774110" y="5498181"/>
            <a:ext cx="31412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Squared error =&gt; mean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4EF5A9-EAE2-924A-90BB-1E0C324E8D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678" y="1839073"/>
            <a:ext cx="4635938" cy="378215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8227090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BDC5C-FEEF-D74A-BE06-135938EF1D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FCF55E-24D8-E746-8FE1-17A8D179313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833100" cy="49180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Linear regression generalizes very well</a:t>
                </a:r>
              </a:p>
              <a:p>
                <a:pPr lvl="1"/>
                <a:r>
                  <a:rPr lang="en-US" dirty="0"/>
                  <a:t>Under mild conditions </a:t>
                </a: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(See LFD Exercise 3.4 for an example)</a:t>
                </a:r>
              </a:p>
              <a:p>
                <a:pPr lvl="1"/>
                <a:endParaRPr lang="en-US" sz="200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marL="457200" lvl="1" indent="0">
                  <a:buNone/>
                </a:pPr>
                <a:r>
                  <a:rPr lang="en-US" b="0" dirty="0">
                    <a:solidFill>
                      <a:schemeClr val="accent1"/>
                    </a:solidFill>
                  </a:rPr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</m:e>
                    </m:d>
                  </m:oMath>
                </a14:m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marL="457200" lvl="1" indent="0">
                  <a:buNone/>
                </a:pPr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r>
                  <a:rPr lang="en-US" dirty="0"/>
                  <a:t>Use regression for classification</a:t>
                </a:r>
              </a:p>
              <a:p>
                <a:pPr lvl="1"/>
                <a:r>
                  <a:rPr lang="en-US" dirty="0">
                    <a:ea typeface="Cambria Math" panose="02040503050406030204" pitchFamily="18" charset="0"/>
                  </a:rPr>
                  <a:t>Note that</a:t>
                </a:r>
                <a:r>
                  <a:rPr lang="en-US" dirty="0">
                    <a:solidFill>
                      <a:schemeClr val="accent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−1,+1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⊂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</a:p>
              <a:p>
                <a:pPr lvl="1"/>
                <a:r>
                  <a:rPr lang="en-US" dirty="0"/>
                  <a:t>Use linear regression to 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𝑙𝑖𝑛</m:t>
                        </m:r>
                      </m:sub>
                    </m:sSub>
                    <m:r>
                      <a:rPr lang="en-US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accent6"/>
                    </a:solidFill>
                  </a:rPr>
                  <a:t>  </a:t>
                </a:r>
                <a:r>
                  <a:rPr lang="en-US" dirty="0">
                    <a:solidFill>
                      <a:schemeClr val="tx1"/>
                    </a:solidFill>
                  </a:rPr>
                  <a:t>for data with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∈{−1,+1}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𝑙𝑖𝑛</m:t>
                        </m:r>
                      </m:sub>
                    </m:sSub>
                  </m:oMath>
                </a14:m>
                <a:r>
                  <a:rPr lang="en-US" dirty="0"/>
                  <a:t> for classification: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sign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𝑙𝑖𝑛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bg1"/>
                  </a:solidFill>
                </a:endParaRPr>
              </a:p>
              <a:p>
                <a:pPr lvl="1"/>
                <a:r>
                  <a:rPr lang="en-US" dirty="0"/>
                  <a:t>Alternatively, 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𝑙𝑖𝑛</m:t>
                        </m:r>
                      </m:sub>
                    </m:sSub>
                  </m:oMath>
                </a14:m>
                <a:r>
                  <a:rPr lang="en-US" dirty="0"/>
                  <a:t> as the initialization for Pocket Algorithm</a:t>
                </a:r>
              </a:p>
              <a:p>
                <a:pPr marL="457200" lvl="1" indent="0">
                  <a:buNone/>
                </a:pPr>
                <a:endParaRPr lang="en-US" dirty="0">
                  <a:solidFill>
                    <a:schemeClr val="accent6"/>
                  </a:solidFill>
                </a:endParaRP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FCF55E-24D8-E746-8FE1-17A8D179313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833100" cy="4918075"/>
              </a:xfrm>
              <a:blipFill>
                <a:blip r:embed="rId2"/>
                <a:stretch>
                  <a:fillRect l="-937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2275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E6C17-AEA2-C641-8D1E-0800757EFB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9369"/>
            <a:ext cx="10515600" cy="734210"/>
          </a:xfrm>
        </p:spPr>
        <p:txBody>
          <a:bodyPr>
            <a:normAutofit/>
          </a:bodyPr>
          <a:lstStyle/>
          <a:p>
            <a:r>
              <a:rPr lang="en-US" dirty="0"/>
              <a:t>Bounding Growth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6C0C7E-2B3B-2948-9A8E-68FB4F53236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17141"/>
                <a:ext cx="10515600" cy="5840859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Theorem statement:</a:t>
                </a:r>
              </a:p>
              <a:p>
                <a:pPr lvl="1"/>
                <a:r>
                  <a:rPr lang="en-US" dirty="0"/>
                  <a:t>If there </a:t>
                </a:r>
                <a:r>
                  <a:rPr lang="en-US" dirty="0">
                    <a:solidFill>
                      <a:schemeClr val="accent1"/>
                    </a:solidFill>
                  </a:rPr>
                  <a:t>is no break point for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,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/>
                  <a:t> for all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/>
              </a:p>
              <a:p>
                <a:pPr lvl="1"/>
                <a:endParaRPr lang="en-US" sz="600" dirty="0"/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is a break point for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, i.e.,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dirty="0"/>
                  <a:t> for some value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then</a:t>
                </a:r>
              </a:p>
              <a:p>
                <a:pPr lvl="1"/>
                <a:endParaRPr lang="en-US" sz="400" dirty="0"/>
              </a:p>
              <a:p>
                <a:pPr marL="457200" lvl="1" indent="0">
                  <a:buNone/>
                </a:pPr>
                <a:r>
                  <a:rPr lang="en-US" dirty="0"/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nary>
                      <m:naryPr>
                        <m:chr m:val="∑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type m:val="noBar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den>
                            </m:f>
                          </m:e>
                        </m:d>
                      </m:e>
                    </m:nary>
                  </m:oMath>
                </a14:m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r>
                  <a:rPr lang="en-US" dirty="0"/>
                  <a:t>Rephrase the 2</a:t>
                </a:r>
                <a:r>
                  <a:rPr lang="en-US" baseline="30000" dirty="0"/>
                  <a:t>nd</a:t>
                </a:r>
                <a:r>
                  <a:rPr lang="en-US" dirty="0"/>
                  <a:t> statement of the above theorem</a:t>
                </a:r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is a break point for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, the following statements are true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b="0" dirty="0">
                    <a:solidFill>
                      <a:schemeClr val="accent1"/>
                    </a:solidFill>
                  </a:rPr>
                  <a:t>   </a:t>
                </a:r>
                <a:r>
                  <a:rPr lang="en-US" b="0" dirty="0">
                    <a:solidFill>
                      <a:schemeClr val="bg2">
                        <a:lumMod val="75000"/>
                      </a:schemeClr>
                    </a:solidFill>
                  </a:rPr>
                  <a:t>[Can be proven using induction from above. See LFD Problem 2.5]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is polynomial 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pPr lvl="2"/>
                <a:endParaRPr lang="en-US" sz="200" dirty="0">
                  <a:solidFill>
                    <a:schemeClr val="accent1"/>
                  </a:solidFill>
                </a:endParaRPr>
              </a:p>
              <a:p>
                <a:pPr lvl="2"/>
                <a:endParaRPr lang="en-US" sz="200" dirty="0">
                  <a:solidFill>
                    <a:schemeClr val="accent1"/>
                  </a:solidFill>
                </a:endParaRPr>
              </a:p>
              <a:p>
                <a:pPr lvl="2"/>
                <a:endParaRPr lang="en-US" sz="20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is the VC dimension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, then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𝑣𝑐</m:t>
                            </m:r>
                          </m:sub>
                        </m:sSub>
                      </m:sup>
                      <m:e>
                        <m:d>
                          <m:d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type m:val="noBar"/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num>
                              <m:den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den>
                            </m:f>
                          </m:e>
                        </m:d>
                      </m:e>
                    </m:nary>
                  </m:oMath>
                </a14:m>
                <a:endParaRPr lang="en-US" i="1" dirty="0">
                  <a:solidFill>
                    <a:srgbClr val="C00000"/>
                  </a:solidFill>
                  <a:latin typeface="Cambria Math" panose="02040503050406030204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𝑣𝑐</m:t>
                            </m:r>
                          </m:sub>
                        </m:sSub>
                      </m:sup>
                    </m:sSup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b="0" i="1" dirty="0">
                  <a:solidFill>
                    <a:srgbClr val="C00000"/>
                  </a:solidFill>
                  <a:latin typeface="Cambria Math" panose="02040503050406030204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𝑣𝑐</m:t>
                            </m:r>
                          </m:sub>
                        </m:sSub>
                      </m:sup>
                    </m:sSup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6C0C7E-2B3B-2948-9A8E-68FB4F53236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17141"/>
                <a:ext cx="10515600" cy="5840859"/>
              </a:xfrm>
              <a:blipFill>
                <a:blip r:embed="rId2"/>
                <a:stretch>
                  <a:fillRect l="-1086" t="-2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4E31D9D2-EA30-314E-99BB-2FED5E19EA51}"/>
                  </a:ext>
                </a:extLst>
              </p:cNvPr>
              <p:cNvSpPr/>
              <p:nvPr/>
            </p:nvSpPr>
            <p:spPr>
              <a:xfrm>
                <a:off x="7259176" y="5464589"/>
                <a:ext cx="3347864" cy="1003267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</m:oMath>
                </a14:m>
                <a:r>
                  <a:rPr lang="en-US" dirty="0"/>
                  <a:t> is the VC dimension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, </a:t>
                </a:r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is a break point for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4E31D9D2-EA30-314E-99BB-2FED5E19EA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9176" y="5464589"/>
                <a:ext cx="3347864" cy="1003267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05245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D1798-3945-B54A-9B54-827FDE1D92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 err="1"/>
              <a:t>Vapnik</a:t>
            </a:r>
            <a:r>
              <a:rPr lang="en-US" dirty="0"/>
              <a:t>–</a:t>
            </a:r>
            <a:r>
              <a:rPr lang="en-US" dirty="0" err="1"/>
              <a:t>Chervonenkis</a:t>
            </a:r>
            <a:r>
              <a:rPr lang="en-US" dirty="0"/>
              <a:t> (VC) Bound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7BF3F2-664E-2E4F-BFF6-A84448DB370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177282"/>
                <a:ext cx="10515600" cy="5327150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VC Generalization Bound</a:t>
                </a:r>
              </a:p>
              <a:p>
                <a:pPr marL="457200" lvl="1" indent="0">
                  <a:buNone/>
                </a:pPr>
                <a:r>
                  <a:rPr lang="en-US" dirty="0"/>
                  <a:t>With </a:t>
                </a:r>
                <a:r>
                  <a:rPr lang="en-US" dirty="0" err="1"/>
                  <a:t>prob</a:t>
                </a:r>
                <a:r>
                  <a:rPr lang="en-US" dirty="0"/>
                  <a:t> at least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accent1"/>
                    </a:solidFill>
                  </a:rPr>
                  <a:t>    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8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𝑙𝑛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𝛿</m:t>
                            </m:r>
                          </m:den>
                        </m:f>
                      </m:e>
                    </m:rad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sz="2400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400" dirty="0"/>
                  <a:t>be the VC dimension of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sz="2400" dirty="0"/>
                  <a:t>, we have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𝒎</m:t>
                        </m:r>
                      </m:e>
                      <m:sub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𝑯</m:t>
                        </m:r>
                      </m:sub>
                    </m:sSub>
                    <m:d>
                      <m:dPr>
                        <m:ctrlP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𝑵</m:t>
                        </m:r>
                      </m:e>
                    </m:d>
                    <m:r>
                      <a:rPr lang="en-US" sz="2400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𝑵</m:t>
                        </m:r>
                      </m:e>
                      <m:sup>
                        <m:sSub>
                          <m:sSubPr>
                            <m:ctrlPr>
                              <a:rPr lang="en-US" sz="2400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en-US" sz="2400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𝒗𝒄</m:t>
                            </m:r>
                          </m:sub>
                        </m:sSub>
                      </m:sup>
                    </m:sSup>
                    <m:r>
                      <a:rPr lang="en-US" sz="2400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400">
                        <a:latin typeface="Cambria Math" panose="02040503050406030204" pitchFamily="18" charset="0"/>
                      </a:rPr>
                      <m:t>. </m:t>
                    </m:r>
                  </m:oMath>
                </a14:m>
                <a:r>
                  <a:rPr lang="en-US" sz="2400" dirty="0"/>
                  <a:t> </a:t>
                </a:r>
              </a:p>
              <a:p>
                <a:pPr marL="457200" lvl="1" indent="0">
                  <a:buNone/>
                </a:pPr>
                <a:endParaRPr lang="en-US" sz="200" dirty="0">
                  <a:solidFill>
                    <a:schemeClr val="accent1"/>
                  </a:solidFill>
                </a:endParaRPr>
              </a:p>
              <a:p>
                <a:pPr marL="457200" lvl="1" indent="0">
                  <a:buNone/>
                </a:pPr>
                <a:r>
                  <a:rPr lang="en-US" dirty="0"/>
                  <a:t>With </a:t>
                </a:r>
                <a:r>
                  <a:rPr lang="en-US" dirty="0" err="1"/>
                  <a:t>prob</a:t>
                </a:r>
                <a:r>
                  <a:rPr lang="en-US" dirty="0"/>
                  <a:t> at least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0" indent="0">
                  <a:buNone/>
                </a:pPr>
                <a:r>
                  <a:rPr lang="en-US" sz="2400" dirty="0">
                    <a:solidFill>
                      <a:schemeClr val="accent1"/>
                    </a:solidFill>
                  </a:rPr>
                  <a:t>    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rad>
                      <m:radPr>
                        <m:degHide m:val="on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8</m:t>
                            </m:r>
                          </m:num>
                          <m:den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𝑙𝑛</m:t>
                        </m:r>
                        <m:f>
                          <m:f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d>
                                  <m:dPr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</m:d>
                              </m:e>
                              <m:sup>
                                <m:sSub>
                                  <m:sSubPr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𝑣𝑐</m:t>
                                    </m:r>
                                  </m:sub>
                                </m:sSub>
                              </m:sup>
                            </m:sSup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+1)</m:t>
                            </m:r>
                          </m:num>
                          <m:den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𝛿</m:t>
                            </m:r>
                          </m:den>
                        </m:f>
                      </m:e>
                    </m:rad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pPr marL="0" indent="0">
                  <a:buNone/>
                </a:pPr>
                <a:endParaRPr lang="en-US" sz="2400" dirty="0">
                  <a:solidFill>
                    <a:schemeClr val="accent1"/>
                  </a:solidFill>
                </a:endParaRPr>
              </a:p>
              <a:p>
                <a:r>
                  <a:rPr lang="en-US" sz="2400" dirty="0"/>
                  <a:t>If we </a:t>
                </a:r>
                <a:r>
                  <a:rPr lang="en-US" sz="2400" u="sng" dirty="0"/>
                  <a:t>treat </a:t>
                </a:r>
                <a14:m>
                  <m:oMath xmlns:m="http://schemas.openxmlformats.org/officeDocument/2006/math">
                    <m:r>
                      <a:rPr lang="en-US" sz="2400" i="1" u="sng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sz="2400" u="sng" dirty="0"/>
                  <a:t> as a constant</a:t>
                </a:r>
                <a:r>
                  <a:rPr lang="en-US" sz="2400" dirty="0"/>
                  <a:t>, then we can say, with high probability</a:t>
                </a:r>
              </a:p>
              <a:p>
                <a:pPr marL="0" indent="0">
                  <a:buNone/>
                </a:pPr>
                <a:r>
                  <a:rPr lang="en-US" sz="2400" dirty="0">
                    <a:solidFill>
                      <a:schemeClr val="accent1"/>
                    </a:solidFill>
                  </a:rPr>
                  <a:t> 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𝑣𝑐</m:t>
                                </m:r>
                              </m:sub>
                            </m:sSub>
                            <m:f>
                              <m:f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func>
                                  <m:funcPr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40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ln</m:t>
                                    </m:r>
                                  </m:fName>
                                  <m:e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</m:func>
                              </m:num>
                              <m:den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den>
                            </m:f>
                          </m:e>
                        </m:rad>
                      </m:e>
                    </m:d>
                  </m:oMath>
                </a14:m>
                <a:endParaRPr lang="en-US" sz="2400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7BF3F2-664E-2E4F-BFF6-A84448DB37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177282"/>
                <a:ext cx="10515600" cy="5327150"/>
              </a:xfrm>
              <a:blipFill>
                <a:blip r:embed="rId2"/>
                <a:stretch>
                  <a:fillRect l="-965" t="-2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24659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A1DCFC-DF09-5D4F-9ECB-0133133B1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 on the VC Bound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472BED7-A096-8D47-90AA-040321836D6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884408" cy="4351338"/>
              </a:xfrm>
            </p:spPr>
            <p:txBody>
              <a:bodyPr/>
              <a:lstStyle/>
              <a:p>
                <a:r>
                  <a:rPr lang="en-US" sz="2400" dirty="0"/>
                  <a:t>Think about the high-level tradeoff of choosing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𝑉𝐶</m:t>
                        </m:r>
                      </m:sub>
                    </m:sSub>
                  </m:oMath>
                </a14:m>
                <a:r>
                  <a:rPr lang="en-US" sz="2400" dirty="0"/>
                  <a:t> and its dependency on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US" sz="2400" dirty="0"/>
              </a:p>
              <a:p>
                <a:r>
                  <a:rPr lang="en-US" sz="2400" dirty="0"/>
                  <a:t>The </a:t>
                </a:r>
                <a:r>
                  <a:rPr lang="en-US" sz="2400" dirty="0">
                    <a:solidFill>
                      <a:schemeClr val="accent1"/>
                    </a:solidFill>
                  </a:rPr>
                  <a:t>approximation</a:t>
                </a:r>
                <a:r>
                  <a:rPr lang="en-US" sz="2400" dirty="0"/>
                  <a:t>-</a:t>
                </a:r>
                <a:r>
                  <a:rPr lang="en-US" sz="2400" dirty="0">
                    <a:solidFill>
                      <a:srgbClr val="C00000"/>
                    </a:solidFill>
                  </a:rPr>
                  <a:t>generalization</a:t>
                </a:r>
                <a:r>
                  <a:rPr lang="en-US" sz="2400" dirty="0"/>
                  <a:t> trade-off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472BED7-A096-8D47-90AA-040321836D6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884408" cy="4351338"/>
              </a:xfrm>
              <a:blipFill>
                <a:blip r:embed="rId2"/>
                <a:stretch>
                  <a:fillRect l="-816" t="-17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E3C72356-3B87-8F41-92F3-96EFCF75659A}"/>
                  </a:ext>
                </a:extLst>
              </p:cNvPr>
              <p:cNvSpPr/>
              <p:nvPr/>
            </p:nvSpPr>
            <p:spPr>
              <a:xfrm>
                <a:off x="1218059" y="4209569"/>
                <a:ext cx="5261322" cy="129561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sz="2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ad>
                            <m:radPr>
                              <m:degHide m:val="on"/>
                              <m:ctrlP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𝑉𝐶</m:t>
                                  </m:r>
                                </m:sub>
                              </m:sSub>
                              <m:f>
                                <m:fPr>
                                  <m:ctrlP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func>
                                    <m:funcPr>
                                      <m:ctrlPr>
                                        <a:rPr lang="en-US" sz="24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2400" b="0" i="0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ln</m:t>
                                      </m:r>
                                    </m:fName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</m:func>
                                </m:num>
                                <m:den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den>
                              </m:f>
                            </m:e>
                          </m:rad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E3C72356-3B87-8F41-92F3-96EFCF7565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8059" y="4209569"/>
                <a:ext cx="5261322" cy="129561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40E72B31-B599-2641-93B1-C816304D05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3522" y="3353097"/>
            <a:ext cx="4072629" cy="307153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0B9A395-3D6E-7C43-A184-2B147D378438}"/>
              </a:ext>
            </a:extLst>
          </p:cNvPr>
          <p:cNvSpPr txBox="1"/>
          <p:nvPr/>
        </p:nvSpPr>
        <p:spPr>
          <a:xfrm>
            <a:off x="590645" y="3381222"/>
            <a:ext cx="2761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What we want to minimize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009BD5B-C1D2-BB4E-9C74-129329FEF584}"/>
              </a:ext>
            </a:extLst>
          </p:cNvPr>
          <p:cNvCxnSpPr/>
          <p:nvPr/>
        </p:nvCxnSpPr>
        <p:spPr>
          <a:xfrm flipH="1" flipV="1">
            <a:off x="1864709" y="3764561"/>
            <a:ext cx="256032" cy="8900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E29D81B-4E95-E744-81E9-90F820C6C62F}"/>
              </a:ext>
            </a:extLst>
          </p:cNvPr>
          <p:cNvCxnSpPr>
            <a:cxnSpLocks/>
          </p:cNvCxnSpPr>
          <p:nvPr/>
        </p:nvCxnSpPr>
        <p:spPr>
          <a:xfrm flipH="1">
            <a:off x="2632805" y="5181600"/>
            <a:ext cx="579787" cy="5865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08EBC16-6F84-E34D-9096-270DF3BF0C6F}"/>
                  </a:ext>
                </a:extLst>
              </p:cNvPr>
              <p:cNvSpPr txBox="1"/>
              <p:nvPr/>
            </p:nvSpPr>
            <p:spPr>
              <a:xfrm>
                <a:off x="518160" y="5871355"/>
                <a:ext cx="43268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solidFill>
                      <a:schemeClr val="accent2"/>
                    </a:solidFill>
                  </a:rPr>
                  <a:t>How well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𝒈</m:t>
                    </m:r>
                  </m:oMath>
                </a14:m>
                <a:r>
                  <a:rPr lang="en-US" b="1" dirty="0">
                    <a:solidFill>
                      <a:schemeClr val="accent2"/>
                    </a:solidFill>
                  </a:rPr>
                  <a:t> </a:t>
                </a:r>
                <a:r>
                  <a:rPr lang="en-US" b="1" dirty="0">
                    <a:solidFill>
                      <a:schemeClr val="accent1"/>
                    </a:solidFill>
                  </a:rPr>
                  <a:t>approximates</a:t>
                </a:r>
                <a:r>
                  <a:rPr lang="en-US" b="1" dirty="0">
                    <a:solidFill>
                      <a:schemeClr val="accent2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𝒇</m:t>
                    </m:r>
                  </m:oMath>
                </a14:m>
                <a:r>
                  <a:rPr lang="en-US" b="1" dirty="0">
                    <a:solidFill>
                      <a:schemeClr val="accent2"/>
                    </a:solidFill>
                  </a:rPr>
                  <a:t> in training data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08EBC16-6F84-E34D-9096-270DF3BF0C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160" y="5871355"/>
                <a:ext cx="4326826" cy="369332"/>
              </a:xfrm>
              <a:prstGeom prst="rect">
                <a:avLst/>
              </a:prstGeom>
              <a:blipFill>
                <a:blip r:embed="rId5"/>
                <a:stretch>
                  <a:fillRect l="-1170" t="-6667" r="-292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04BE0F9-39E9-0143-95E8-027EDE2046D9}"/>
                  </a:ext>
                </a:extLst>
              </p:cNvPr>
              <p:cNvSpPr txBox="1"/>
              <p:nvPr/>
            </p:nvSpPr>
            <p:spPr>
              <a:xfrm>
                <a:off x="4838890" y="3308798"/>
                <a:ext cx="239392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solidFill>
                      <a:schemeClr val="accent2"/>
                    </a:solidFill>
                  </a:rPr>
                  <a:t>How well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𝒈</m:t>
                    </m:r>
                  </m:oMath>
                </a14:m>
                <a:r>
                  <a:rPr lang="en-US" b="1" dirty="0">
                    <a:solidFill>
                      <a:schemeClr val="accent2"/>
                    </a:solidFill>
                  </a:rPr>
                  <a:t> </a:t>
                </a:r>
                <a:r>
                  <a:rPr lang="en-US" b="1" dirty="0">
                    <a:solidFill>
                      <a:srgbClr val="C00000"/>
                    </a:solidFill>
                  </a:rPr>
                  <a:t>generalizes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04BE0F9-39E9-0143-95E8-027EDE2046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8890" y="3308798"/>
                <a:ext cx="2393925" cy="369332"/>
              </a:xfrm>
              <a:prstGeom prst="rect">
                <a:avLst/>
              </a:prstGeom>
              <a:blipFill>
                <a:blip r:embed="rId6"/>
                <a:stretch>
                  <a:fillRect l="-2646" t="-6667" r="-1058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FFEA1D5-7AC0-5245-BAF4-F848CAE10275}"/>
              </a:ext>
            </a:extLst>
          </p:cNvPr>
          <p:cNvCxnSpPr>
            <a:cxnSpLocks/>
          </p:cNvCxnSpPr>
          <p:nvPr/>
        </p:nvCxnSpPr>
        <p:spPr>
          <a:xfrm flipV="1">
            <a:off x="5431536" y="3712550"/>
            <a:ext cx="371856" cy="525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029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8747621-F485-EA45-ACFB-EF430C19C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Lecture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2A36025-F8EC-0043-888F-5FF4C6DBFD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12" y="5928528"/>
            <a:ext cx="12080488" cy="834362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The notes are not intended to be comprehensive. They should be accompanied by lectures and/or textbook.</a:t>
            </a:r>
          </a:p>
          <a:p>
            <a:r>
              <a:rPr lang="en-US" dirty="0"/>
              <a:t>Let me know if you spot errors.</a:t>
            </a:r>
          </a:p>
        </p:txBody>
      </p:sp>
    </p:spTree>
    <p:extLst>
      <p:ext uri="{BB962C8B-B14F-4D97-AF65-F5344CB8AC3E}">
        <p14:creationId xmlns:p14="http://schemas.microsoft.com/office/powerpoint/2010/main" val="28798263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16243</TotalTime>
  <Words>2507</Words>
  <Application>Microsoft Macintosh PowerPoint</Application>
  <PresentationFormat>Widescreen</PresentationFormat>
  <Paragraphs>522</Paragraphs>
  <Slides>52</Slides>
  <Notes>0</Notes>
  <HiddenSlides>15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7" baseType="lpstr">
      <vt:lpstr>Arial</vt:lpstr>
      <vt:lpstr>Calibri</vt:lpstr>
      <vt:lpstr>Calibri Light</vt:lpstr>
      <vt:lpstr>Cambria Math</vt:lpstr>
      <vt:lpstr>Office Theme</vt:lpstr>
      <vt:lpstr>CSE 417T Introduction to Machine Learning</vt:lpstr>
      <vt:lpstr>Recap</vt:lpstr>
      <vt:lpstr>Theory of Generalization</vt:lpstr>
      <vt:lpstr>Bounding Growth Functions</vt:lpstr>
      <vt:lpstr>Examples</vt:lpstr>
      <vt:lpstr>Bounding Growth Functions</vt:lpstr>
      <vt:lpstr>Vapnik–Chervonenkis (VC) Bound</vt:lpstr>
      <vt:lpstr>Discussion on the VC Bound</vt:lpstr>
      <vt:lpstr>Today’s Lecture</vt:lpstr>
      <vt:lpstr>Bias-Variance Decomposition</vt:lpstr>
      <vt:lpstr>Real-Value Target and Squared Error</vt:lpstr>
      <vt:lpstr>Real-Value Target and Squared Error</vt:lpstr>
      <vt:lpstr>PowerPoint Presentation</vt:lpstr>
      <vt:lpstr>Finishing Up</vt:lpstr>
      <vt:lpstr>Discussion </vt:lpstr>
      <vt:lpstr>Example of Bias-Variance Decomposition</vt:lpstr>
      <vt:lpstr>Example of Bias-Variance Decomposition</vt:lpstr>
      <vt:lpstr>Example of Bias-Variance Decomposition</vt:lpstr>
      <vt:lpstr>Example of Bias-Variance Decomposition</vt:lpstr>
      <vt:lpstr>Example of Bias-Variance Decomposition</vt:lpstr>
      <vt:lpstr>What if we increase N to 5?</vt:lpstr>
      <vt:lpstr>Discussion </vt:lpstr>
      <vt:lpstr>Discussion </vt:lpstr>
      <vt:lpstr>Discussion </vt:lpstr>
      <vt:lpstr>Example</vt:lpstr>
      <vt:lpstr>Two Theories of Generalization</vt:lpstr>
      <vt:lpstr>Learning Curves</vt:lpstr>
      <vt:lpstr>Learning Curves</vt:lpstr>
      <vt:lpstr>Learning Curves</vt:lpstr>
      <vt:lpstr>Learning Curves</vt:lpstr>
      <vt:lpstr>Learning Curves</vt:lpstr>
      <vt:lpstr>Learning Curves</vt:lpstr>
      <vt:lpstr>PowerPoint Presentation</vt:lpstr>
      <vt:lpstr>PowerPoint Presentation</vt:lpstr>
      <vt:lpstr>Linear Models</vt:lpstr>
      <vt:lpstr>Linear Models</vt:lpstr>
      <vt:lpstr>Learning Algorithm?</vt:lpstr>
      <vt:lpstr>Learning Algorithm?</vt:lpstr>
      <vt:lpstr>Linear Classification</vt:lpstr>
      <vt:lpstr>Linear Classification (Perceptron)</vt:lpstr>
      <vt:lpstr>Non-Separable Data</vt:lpstr>
      <vt:lpstr>Example on Feature Engineering</vt:lpstr>
      <vt:lpstr>Linear Regression</vt:lpstr>
      <vt:lpstr>Linear Regression</vt:lpstr>
      <vt:lpstr>Matrix Representation</vt:lpstr>
      <vt:lpstr>Rewriting the In-Sample Error In Matrix Form</vt:lpstr>
      <vt:lpstr>How to find w ⃗_lin=〖argmin〗_w ⃗   E_in (w ⃗)? </vt:lpstr>
      <vt:lpstr>PowerPoint Presentation</vt:lpstr>
      <vt:lpstr>Linear Regression “Algorithm”</vt:lpstr>
      <vt:lpstr>Practice</vt:lpstr>
      <vt:lpstr>Discussion</vt:lpstr>
      <vt:lpstr>Discussion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417T Introduction to Machine Learning</dc:title>
  <dc:creator>Ho, Chien-Ju</dc:creator>
  <cp:lastModifiedBy>Microsoft Office User</cp:lastModifiedBy>
  <cp:revision>1788</cp:revision>
  <cp:lastPrinted>2020-01-30T16:55:27Z</cp:lastPrinted>
  <dcterms:created xsi:type="dcterms:W3CDTF">2017-08-24T15:35:37Z</dcterms:created>
  <dcterms:modified xsi:type="dcterms:W3CDTF">2022-02-03T19:24:07Z</dcterms:modified>
</cp:coreProperties>
</file>